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64" r:id="rId5"/>
    <p:sldId id="268" r:id="rId6"/>
    <p:sldId id="771" r:id="rId7"/>
    <p:sldId id="261" r:id="rId8"/>
    <p:sldId id="256" r:id="rId9"/>
    <p:sldId id="772" r:id="rId10"/>
    <p:sldId id="259" r:id="rId11"/>
    <p:sldId id="269" r:id="rId12"/>
    <p:sldId id="776" r:id="rId13"/>
    <p:sldId id="759" r:id="rId14"/>
    <p:sldId id="266" r:id="rId15"/>
    <p:sldId id="773" r:id="rId16"/>
    <p:sldId id="327" r:id="rId17"/>
    <p:sldId id="769" r:id="rId18"/>
    <p:sldId id="267" r:id="rId19"/>
    <p:sldId id="258" r:id="rId20"/>
    <p:sldId id="774" r:id="rId21"/>
    <p:sldId id="768" r:id="rId22"/>
    <p:sldId id="273" r:id="rId23"/>
    <p:sldId id="272" r:id="rId24"/>
    <p:sldId id="767" r:id="rId25"/>
    <p:sldId id="263" r:id="rId26"/>
    <p:sldId id="260" r:id="rId27"/>
    <p:sldId id="775" r:id="rId28"/>
    <p:sldId id="777" r:id="rId29"/>
    <p:sldId id="770" r:id="rId30"/>
    <p:sldId id="265" r:id="rId31"/>
    <p:sldId id="766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C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9F34B-0934-4421-BD7C-BFE3E3DC1109}" v="50" dt="2024-05-06T15:09:56.803"/>
    <p1510:client id="{EC847A1C-8CAD-4816-AC3A-EC65373DD473}" v="15" dt="2024-05-05T22:52:50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7A7AF-1879-4A38-BFCD-3DDF5BFE12EF}" type="datetimeFigureOut">
              <a:rPr lang="es-PA" smtClean="0"/>
              <a:t>05/06/2024</a:t>
            </a:fld>
            <a:endParaRPr lang="es-P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79E00-3438-41B5-8FDD-5D724023B396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5695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atosmacro.expansion.com/energia-y-medio-ambiente/emisiones-co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>
                <a:hlinkClick r:id="rId3"/>
              </a:rPr>
              <a:t>https://datosmacro.expansion.com/energia-y-medio-ambiente/emisiones-co2</a:t>
            </a:r>
            <a:r>
              <a:rPr lang="es-ES" sz="1200"/>
              <a:t> </a:t>
            </a:r>
            <a:br>
              <a:rPr lang="es-ES" sz="1200"/>
            </a:br>
            <a:r>
              <a:rPr lang="es-ES" sz="1200"/>
              <a:t>¿Cómo se mide?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200"/>
              <a:t>Per </a:t>
            </a:r>
            <a:r>
              <a:rPr lang="es-ES" sz="1200" err="1"/>
              <a:t>capita</a:t>
            </a:r>
            <a:endParaRPr lang="es-ES" sz="1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200"/>
              <a:t>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200"/>
              <a:t>Emisiones emitidas / absorbidas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200"/>
              <a:t>¿Cuál es la matriz energética de tu país?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379E00-3438-41B5-8FDD-5D724023B396}" type="slidenum">
              <a:rPr lang="es-PA" smtClean="0"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4971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Marcador de imagen de diapositiva 1">
            <a:extLst>
              <a:ext uri="{FF2B5EF4-FFF2-40B4-BE49-F238E27FC236}">
                <a16:creationId xmlns:a16="http://schemas.microsoft.com/office/drawing/2014/main" id="{F65B5B80-FB47-E94F-839E-0A961C3432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8434" name="Marcador de notas 2">
            <a:extLst>
              <a:ext uri="{FF2B5EF4-FFF2-40B4-BE49-F238E27FC236}">
                <a16:creationId xmlns:a16="http://schemas.microsoft.com/office/drawing/2014/main" id="{CACD4717-70FE-7C4D-AEA1-BCC50F42DA6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SzPts val="1400"/>
            </a:pP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DESAFÍO: De los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países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del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mundo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con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riesgo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climático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alto y medio alto, 6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corresponden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a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nuestra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región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según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el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índice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de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riesgo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climático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de German Watch (Honduras, Guatemala,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Haití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Nicaragua,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República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 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Dominicana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El Salvador)</a:t>
            </a:r>
          </a:p>
          <a:p>
            <a:pPr eaLnBrk="1" hangingPunct="1">
              <a:buSzPts val="1400"/>
            </a:pPr>
            <a:endParaRPr lang="en-US" altLang="en-PA" sz="1200" b="1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Reduciendo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productividad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agrícola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acelerando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degradación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y la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pérdida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de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infraestructura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intensificando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los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incendios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forestales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huracanes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sequías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inundaciones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 e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induciendo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la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acidificación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de los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océanos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y el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aumento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del </a:t>
            </a:r>
            <a:r>
              <a:rPr lang="en-US" sz="1400" b="0" i="0" u="none" strike="noStrik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nivel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del mar.</a:t>
            </a:r>
            <a:endParaRPr lang="en-US" altLang="en-PA" sz="1200" b="1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Incluso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dentro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nuestra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región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 los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países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Centroamérica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el Caribe son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más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vulnerables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que el resto de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región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debido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a una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combinación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factores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ocurrencia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fenómenos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meteorológicos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extremos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pequeñez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los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territorios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relativa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limitación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estructuras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económicas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estrechez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situación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fiscal. </a:t>
            </a: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reducción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riesgo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desastres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respuesta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a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subida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nivel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del mar, es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decir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tiene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múltiples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frentes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que van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desde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generar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información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hasta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obtener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protección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financiera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lograr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participación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pública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estos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países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con base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los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ecosistemas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juega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un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papel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especialmente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relevante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a la hora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proteger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costas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vez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algunos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casos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acciones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son inseparables de las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mitigación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caso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recuperación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los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manglares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corales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y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densificación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urbana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inversión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toda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inversión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tiene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efectos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multiplicadores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 resto de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economía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: es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esencialmente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preventiva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ofrece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una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oportunidad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no solo para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reducir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impacto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negativo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cambio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climático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sino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también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para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acortar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brechas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desarrollo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y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dinamizar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economías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informe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Comisión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Global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(2019)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liderada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por Ban Ki-moon, que se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publico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́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septiembre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2019, se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señala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que las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inversiones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adaptación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tienen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una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tasa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total de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retorno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muy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alta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: la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relación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costo-beneficio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varía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de 2:1 a 10:1 y,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algunos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casos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es </a:t>
            </a:r>
            <a:r>
              <a:rPr lang="en-US" altLang="en-PA" sz="1200" err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incluso</a:t>
            </a:r>
            <a:r>
              <a:rPr lang="en-US" altLang="en-PA"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mayor </a:t>
            </a: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buSzPts val="1400"/>
            </a:pPr>
            <a:endParaRPr lang="en-US" altLang="en-PA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D4AC7DC4-53C9-274D-944D-17376BEB0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/>
            <a:fld id="{F7C8F213-9664-954F-8A17-D74C41C6C952}" type="slidenum">
              <a:rPr lang="en-US" altLang="en-PA"/>
              <a:pPr algn="l"/>
              <a:t>13</a:t>
            </a:fld>
            <a:endParaRPr lang="en-US" altLang="en-P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Pauli</a:t>
            </a:r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379E00-3438-41B5-8FDD-5D724023B396}" type="slidenum">
              <a:rPr lang="es-PA" smtClean="0"/>
              <a:t>24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4805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Kx9EE37NGw?feature=oembed" TargetMode="Externa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5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sv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Relationship Id="rId9" Type="http://schemas.openxmlformats.org/officeDocument/2006/relationships/hyperlink" Target="https://ourworldindata.org/urbanization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svg"/><Relationship Id="rId7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25.svg"/><Relationship Id="rId10" Type="http://schemas.openxmlformats.org/officeDocument/2006/relationships/image" Target="../media/image62.svg"/><Relationship Id="rId4" Type="http://schemas.openxmlformats.org/officeDocument/2006/relationships/image" Target="../media/image24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bcZlLid7BE?feature=oembed" TargetMode="External"/><Relationship Id="rId5" Type="http://schemas.openxmlformats.org/officeDocument/2006/relationships/image" Target="../media/image63.jpeg"/><Relationship Id="rId4" Type="http://schemas.openxmlformats.org/officeDocument/2006/relationships/image" Target="../media/image2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Relationship Id="rId9" Type="http://schemas.openxmlformats.org/officeDocument/2006/relationships/image" Target="../media/image7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75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75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C3CC34E-3F0D-CAFD-47E3-773EF1961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80274">
            <a:off x="6815704" y="4624944"/>
            <a:ext cx="4874861" cy="228547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012FBCB-9E82-6F1B-978D-97033C4E7FEF}"/>
              </a:ext>
            </a:extLst>
          </p:cNvPr>
          <p:cNvGrpSpPr/>
          <p:nvPr/>
        </p:nvGrpSpPr>
        <p:grpSpPr>
          <a:xfrm>
            <a:off x="818148" y="537399"/>
            <a:ext cx="3584992" cy="697843"/>
            <a:chOff x="-1588168" y="344894"/>
            <a:chExt cx="4122774" cy="802526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AE2F5AE-5F2B-ADAF-D0F1-723125950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1588168" y="344894"/>
              <a:ext cx="1456198" cy="802526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64F8A2B-BB82-BAC4-1D32-598FBA4E8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8012" y="360395"/>
              <a:ext cx="2226594" cy="771525"/>
            </a:xfrm>
            <a:prstGeom prst="rect">
              <a:avLst/>
            </a:prstGeom>
          </p:spPr>
        </p:pic>
      </p:grpSp>
      <p:sp>
        <p:nvSpPr>
          <p:cNvPr id="12" name="Title 4">
            <a:extLst>
              <a:ext uri="{FF2B5EF4-FFF2-40B4-BE49-F238E27FC236}">
                <a16:creationId xmlns:a16="http://schemas.microsoft.com/office/drawing/2014/main" id="{3DA9985B-3771-88DF-86A4-F91222AC0460}"/>
              </a:ext>
            </a:extLst>
          </p:cNvPr>
          <p:cNvSpPr txBox="1">
            <a:spLocks/>
          </p:cNvSpPr>
          <p:nvPr/>
        </p:nvSpPr>
        <p:spPr>
          <a:xfrm>
            <a:off x="669471" y="2682236"/>
            <a:ext cx="6036129" cy="12801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/>
              <a:t>Sesión 1 – El cambio climático y las ciudades</a:t>
            </a:r>
            <a:endParaRPr lang="es-PA" sz="36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22416A-91A6-6C2E-0D5C-40990CDB4E4E}"/>
              </a:ext>
            </a:extLst>
          </p:cNvPr>
          <p:cNvCxnSpPr>
            <a:cxnSpLocks/>
          </p:cNvCxnSpPr>
          <p:nvPr/>
        </p:nvCxnSpPr>
        <p:spPr>
          <a:xfrm>
            <a:off x="813190" y="3972843"/>
            <a:ext cx="527785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C56A7D2-6D7B-80E9-B4C8-B225A3B96208}"/>
              </a:ext>
            </a:extLst>
          </p:cNvPr>
          <p:cNvSpPr txBox="1"/>
          <p:nvPr/>
        </p:nvSpPr>
        <p:spPr>
          <a:xfrm>
            <a:off x="738851" y="4154690"/>
            <a:ext cx="5426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/>
              <a:t>Módulo 1: ¿Cómo entendemos a nuestra ciudad a través de la naturaleza?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2BADA32-6CCC-FAFA-48FA-1F4D2437F8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8135" y="474925"/>
            <a:ext cx="4026568" cy="5516774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F019EC9-1ACA-FF21-437A-3F0A5FAFE1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53664" y="4917695"/>
            <a:ext cx="958959" cy="70731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8EBDCD4-12AA-901B-DD94-502DBB1E52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75112" y="1707042"/>
            <a:ext cx="812100" cy="74176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44666409-EE14-7C2A-B145-5B52D1C7CD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52044" y="2538704"/>
            <a:ext cx="1428750" cy="322897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8BFFE8E-6437-FBB9-3720-DEFFD66521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33547" y="4142201"/>
            <a:ext cx="2027292" cy="242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5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239EDC6-D219-8D67-E332-733E00D28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4133" y="396825"/>
            <a:ext cx="4922367" cy="232680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Agenda de hoy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B14F0B-2162-3AD4-AC15-94403AE162BF}"/>
              </a:ext>
            </a:extLst>
          </p:cNvPr>
          <p:cNvGrpSpPr/>
          <p:nvPr/>
        </p:nvGrpSpPr>
        <p:grpSpPr>
          <a:xfrm>
            <a:off x="5810501" y="1015438"/>
            <a:ext cx="5920599" cy="6708836"/>
            <a:chOff x="3820835" y="-671332"/>
            <a:chExt cx="7819748" cy="886082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0306AFC-71F1-FF7F-F596-B635E5D7B377}"/>
                </a:ext>
              </a:extLst>
            </p:cNvPr>
            <p:cNvSpPr txBox="1"/>
            <p:nvPr/>
          </p:nvSpPr>
          <p:spPr>
            <a:xfrm>
              <a:off x="4368232" y="-671332"/>
              <a:ext cx="6054043" cy="1585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2400"/>
                <a:t>Objetivo: Entender la adaptación y mitigación al cambio climático en ciudades</a:t>
              </a:r>
              <a:endParaRPr lang="es-PA" sz="240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9347D5E-F706-EE3F-E44D-49F5E6FA8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20835" y="1331495"/>
              <a:ext cx="7819748" cy="6858000"/>
            </a:xfrm>
            <a:prstGeom prst="rect">
              <a:avLst/>
            </a:prstGeom>
          </p:spPr>
        </p:pic>
      </p:grpSp>
      <p:sp>
        <p:nvSpPr>
          <p:cNvPr id="2" name="Title 4">
            <a:extLst>
              <a:ext uri="{FF2B5EF4-FFF2-40B4-BE49-F238E27FC236}">
                <a16:creationId xmlns:a16="http://schemas.microsoft.com/office/drawing/2014/main" id="{0AC94383-0AB2-C1F2-F3C4-050F21A4721E}"/>
              </a:ext>
            </a:extLst>
          </p:cNvPr>
          <p:cNvSpPr txBox="1">
            <a:spLocks/>
          </p:cNvSpPr>
          <p:nvPr/>
        </p:nvSpPr>
        <p:spPr>
          <a:xfrm>
            <a:off x="795268" y="2929939"/>
            <a:ext cx="6220129" cy="325358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AutoNum type="romanUcPeriod"/>
            </a:pPr>
            <a:r>
              <a:rPr lang="es-ES" sz="3200"/>
              <a:t>¿Qué es el cambio climático?</a:t>
            </a:r>
          </a:p>
          <a:p>
            <a:pPr marL="857250" indent="-857250">
              <a:buAutoNum type="romanUcPeriod"/>
            </a:pPr>
            <a:endParaRPr lang="es-ES" sz="3200"/>
          </a:p>
          <a:p>
            <a:pPr marL="857250" indent="-857250">
              <a:buAutoNum type="romanUcPeriod"/>
            </a:pPr>
            <a:r>
              <a:rPr lang="es-ES" sz="3200"/>
              <a:t>Gobernanza local, gobernanza global</a:t>
            </a:r>
          </a:p>
          <a:p>
            <a:pPr marL="857250" indent="-857250">
              <a:buAutoNum type="romanUcPeriod"/>
            </a:pPr>
            <a:endParaRPr lang="es-ES" sz="3200"/>
          </a:p>
          <a:p>
            <a:pPr marL="857250" indent="-857250">
              <a:buAutoNum type="romanUcPeriod"/>
            </a:pPr>
            <a:r>
              <a:rPr lang="es-ES" sz="3200"/>
              <a:t>¿Cómo son nuestras ciudades?</a:t>
            </a:r>
            <a:endParaRPr lang="es-PA" sz="3200"/>
          </a:p>
        </p:txBody>
      </p:sp>
    </p:spTree>
    <p:extLst>
      <p:ext uri="{BB962C8B-B14F-4D97-AF65-F5344CB8AC3E}">
        <p14:creationId xmlns:p14="http://schemas.microsoft.com/office/powerpoint/2010/main" val="191287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5E17C1-3287-DE15-3B32-9E83893E3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2319"/>
            <a:ext cx="12192000" cy="635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82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3D07CFE-F177-ABC3-0EAD-38F4CBE7D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7511" y="-1043890"/>
            <a:ext cx="6858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90" y="3209198"/>
            <a:ext cx="2996808" cy="32229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5E6D3F-5666-A807-AEB2-89F0F577F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399008" y="1230844"/>
            <a:ext cx="5772665" cy="43963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¿Cómo te sientes hoy?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9BF57A1-A947-2475-759D-33E91B4DE7F1}"/>
              </a:ext>
            </a:extLst>
          </p:cNvPr>
          <p:cNvSpPr txBox="1"/>
          <p:nvPr/>
        </p:nvSpPr>
        <p:spPr>
          <a:xfrm>
            <a:off x="4572001" y="2724788"/>
            <a:ext cx="5351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3200"/>
              <a:t>www.menti.com</a:t>
            </a:r>
          </a:p>
          <a:p>
            <a:pPr algn="ctr"/>
            <a:endParaRPr lang="es-PA" sz="3200"/>
          </a:p>
          <a:p>
            <a:pPr algn="ctr"/>
            <a:r>
              <a:rPr lang="es-PA" sz="3200"/>
              <a:t>Código: 77 47 50 4</a:t>
            </a:r>
          </a:p>
        </p:txBody>
      </p:sp>
    </p:spTree>
    <p:extLst>
      <p:ext uri="{BB962C8B-B14F-4D97-AF65-F5344CB8AC3E}">
        <p14:creationId xmlns:p14="http://schemas.microsoft.com/office/powerpoint/2010/main" val="336830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023F27-75BE-3C28-450E-2CF5CD47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784" y="2376147"/>
            <a:ext cx="5426529" cy="1680038"/>
          </a:xfrm>
        </p:spPr>
        <p:txBody>
          <a:bodyPr>
            <a:normAutofit fontScale="90000"/>
          </a:bodyPr>
          <a:lstStyle/>
          <a:p>
            <a:r>
              <a:rPr lang="es-ES"/>
              <a:t>I. ¿Qué es el cambio climático?</a:t>
            </a:r>
            <a:endParaRPr lang="es-PA" sz="36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AE5022-5C0D-817C-BD79-26C65BD20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02871" y="1975757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4E23FD-A143-AB15-7E9C-03C01817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4175" y="594632"/>
            <a:ext cx="1438275" cy="138112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F6F477A-4E94-BD09-9C23-B5FFBFD9F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778" y="2376147"/>
            <a:ext cx="58293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3D07CFE-F177-ABC3-0EAD-38F4CBE7D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7511" y="-1043890"/>
            <a:ext cx="6858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90" y="3209198"/>
            <a:ext cx="2996808" cy="32229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5E6D3F-5666-A807-AEB2-89F0F577F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399008" y="1230844"/>
            <a:ext cx="5772665" cy="43963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gases a efecto invernadero conoces?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9BF57A1-A947-2475-759D-33E91B4DE7F1}"/>
              </a:ext>
            </a:extLst>
          </p:cNvPr>
          <p:cNvSpPr txBox="1"/>
          <p:nvPr/>
        </p:nvSpPr>
        <p:spPr>
          <a:xfrm>
            <a:off x="4572001" y="2724788"/>
            <a:ext cx="5351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3200"/>
              <a:t>www.menti.com</a:t>
            </a:r>
          </a:p>
          <a:p>
            <a:pPr algn="ctr"/>
            <a:endParaRPr lang="es-PA" sz="3200"/>
          </a:p>
          <a:p>
            <a:pPr algn="ctr"/>
            <a:r>
              <a:rPr lang="es-PA" sz="3200"/>
              <a:t>Código: 77 47 50 4</a:t>
            </a:r>
          </a:p>
        </p:txBody>
      </p:sp>
    </p:spTree>
    <p:extLst>
      <p:ext uri="{BB962C8B-B14F-4D97-AF65-F5344CB8AC3E}">
        <p14:creationId xmlns:p14="http://schemas.microsoft.com/office/powerpoint/2010/main" val="2235845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0B54E48-A835-7546-51CE-E86E3E5F1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332247" y="6254870"/>
            <a:ext cx="3819525" cy="1790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293" y="5600254"/>
            <a:ext cx="918958" cy="98831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es el cambio climático?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Online Media 2" title="Cómo funciona el sistema climático: Gases de invernadero">
            <a:hlinkClick r:id="" action="ppaction://media"/>
            <a:extLst>
              <a:ext uri="{FF2B5EF4-FFF2-40B4-BE49-F238E27FC236}">
                <a16:creationId xmlns:a16="http://schemas.microsoft.com/office/drawing/2014/main" id="{70A21C2D-E6A1-43E3-4251-8D38F7D9D2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590317" y="1376520"/>
            <a:ext cx="9224842" cy="521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0B54E48-A835-7546-51CE-E86E3E5F1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32247" y="6254870"/>
            <a:ext cx="3819525" cy="1790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293" y="5600254"/>
            <a:ext cx="918958" cy="98831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¿Somos todos y todas iguales en la lucha climática?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Co2">
            <a:hlinkClick r:id="" action="ppaction://media"/>
            <a:extLst>
              <a:ext uri="{FF2B5EF4-FFF2-40B4-BE49-F238E27FC236}">
                <a16:creationId xmlns:a16="http://schemas.microsoft.com/office/drawing/2014/main" id="{2F98FF06-A268-EB7D-D518-8380A5990A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17869" y="1210851"/>
            <a:ext cx="10013231" cy="564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3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0B54E48-A835-7546-51CE-E86E3E5F1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32247" y="6254870"/>
            <a:ext cx="3819525" cy="1790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293" y="5600254"/>
            <a:ext cx="918958" cy="98831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¿Somos todos y todas iguales en la lucha climática?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2B8F8D3-CE88-E7F3-62AA-89F29841F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899" y="1340418"/>
            <a:ext cx="9681501" cy="544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7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choro wa nishati ya upepo, na paipu kwenye majengo na kiwanda">
            <a:extLst>
              <a:ext uri="{FF2B5EF4-FFF2-40B4-BE49-F238E27FC236}">
                <a16:creationId xmlns:a16="http://schemas.microsoft.com/office/drawing/2014/main" id="{AC5D7473-56B5-089C-9344-E2506021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31" y="0"/>
            <a:ext cx="12264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5B9A68-5D10-FCE8-2434-824390670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57" y="204194"/>
            <a:ext cx="995654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n-PA" sz="3733">
                <a:solidFill>
                  <a:schemeClr val="bg1">
                    <a:lumMod val="50000"/>
                  </a:schemeClr>
                </a:solidFill>
                <a:latin typeface="DIN Condensed" pitchFamily="2" charset="0"/>
                <a:ea typeface="Roboto" panose="02000000000000000000" pitchFamily="2" charset="0"/>
                <a:cs typeface="Calibri" panose="020F0502020204030204" pitchFamily="34" charset="0"/>
                <a:sym typeface="Calibri" panose="020F0502020204030204" pitchFamily="34" charset="0"/>
              </a:rPr>
              <a:t>Informe sobre la Brecha de Emisiones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B26CB6-C899-AFF8-638E-2624E48F0931}"/>
              </a:ext>
            </a:extLst>
          </p:cNvPr>
          <p:cNvSpPr txBox="1"/>
          <p:nvPr/>
        </p:nvSpPr>
        <p:spPr>
          <a:xfrm>
            <a:off x="722436" y="4424829"/>
            <a:ext cx="5467545" cy="1816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n-PA" sz="1867">
                <a:latin typeface="Calibri" panose="020F0502020204030204" pitchFamily="34" charset="0"/>
                <a:cs typeface="Calibri" panose="020F0502020204030204" pitchFamily="34" charset="0"/>
              </a:rPr>
              <a:t>"Los compromisos climáticos mundiales y nacionales se están quedando lamentablemente cortos. (…)</a:t>
            </a:r>
            <a:endParaRPr lang="es-ES" altLang="en-PA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s-ES" altLang="en-PA" sz="1867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s-ES" altLang="en-PA" sz="1867" b="1">
                <a:latin typeface="Calibri" panose="020F0502020204030204" pitchFamily="34" charset="0"/>
                <a:cs typeface="Calibri" panose="020F0502020204030204" pitchFamily="34" charset="0"/>
              </a:rPr>
              <a:t>Nos dirigimos a una catástrofe global</a:t>
            </a:r>
            <a:r>
              <a:rPr lang="es-ES" altLang="en-PA" sz="1867">
                <a:latin typeface="Calibri" panose="020F0502020204030204" pitchFamily="34" charset="0"/>
                <a:cs typeface="Calibri" panose="020F0502020204030204" pitchFamily="34" charset="0"/>
              </a:rPr>
              <a:t>".</a:t>
            </a:r>
          </a:p>
          <a:p>
            <a:pPr algn="ctr" eaLnBrk="1" hangingPunct="1"/>
            <a:endParaRPr lang="es-ES" altLang="en-PA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/>
            <a:r>
              <a:rPr lang="es-ES" altLang="en-PA" sz="1600">
                <a:latin typeface="Calibri" panose="020F0502020204030204" pitchFamily="34" charset="0"/>
                <a:cs typeface="Calibri" panose="020F0502020204030204" pitchFamily="34" charset="0"/>
              </a:rPr>
              <a:t>Antonio </a:t>
            </a:r>
            <a:r>
              <a:rPr lang="es-ES" altLang="en-PA" sz="1600" err="1">
                <a:latin typeface="Calibri" panose="020F0502020204030204" pitchFamily="34" charset="0"/>
                <a:cs typeface="Calibri" panose="020F0502020204030204" pitchFamily="34" charset="0"/>
              </a:rPr>
              <a:t>Guterres</a:t>
            </a:r>
            <a:r>
              <a:rPr lang="es-ES" altLang="en-PA" sz="1600">
                <a:latin typeface="Calibri" panose="020F0502020204030204" pitchFamily="34" charset="0"/>
                <a:cs typeface="Calibri" panose="020F0502020204030204" pitchFamily="34" charset="0"/>
              </a:rPr>
              <a:t>, Secretario General de las Naciones Unidas.</a:t>
            </a:r>
          </a:p>
          <a:p>
            <a:pPr algn="r" eaLnBrk="1" hangingPunct="1"/>
            <a:r>
              <a:rPr lang="es-ES" altLang="en-PA" sz="1600">
                <a:latin typeface="Calibri" panose="020F0502020204030204" pitchFamily="34" charset="0"/>
                <a:cs typeface="Calibri" panose="020F0502020204030204" pitchFamily="34" charset="0"/>
              </a:rPr>
              <a:t>27-oct-2022</a:t>
            </a:r>
            <a:endParaRPr lang="en-US" altLang="en-PA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4455C-5F00-B781-C250-2D4CDF59F5C4}"/>
              </a:ext>
            </a:extLst>
          </p:cNvPr>
          <p:cNvSpPr txBox="1"/>
          <p:nvPr/>
        </p:nvSpPr>
        <p:spPr>
          <a:xfrm>
            <a:off x="448115" y="1315106"/>
            <a:ext cx="685692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>
                <a:solidFill>
                  <a:srgbClr val="1E1E1E"/>
                </a:solidFill>
                <a:latin typeface="Roboto" panose="02000000000000000000" pitchFamily="2" charset="0"/>
              </a:rPr>
              <a:t>MENSAJES CLAVE</a:t>
            </a:r>
          </a:p>
          <a:p>
            <a:pPr marL="380990" indent="-380990">
              <a:buFont typeface="Wingdings" panose="05000000000000000000" pitchFamily="2" charset="2"/>
              <a:buChar char="Ø"/>
            </a:pPr>
            <a:r>
              <a:rPr lang="es-ES">
                <a:solidFill>
                  <a:srgbClr val="1E1E1E"/>
                </a:solidFill>
                <a:latin typeface="Roboto" panose="02000000000000000000" pitchFamily="2" charset="0"/>
              </a:rPr>
              <a:t>Las políticas actualmente en vigor apuntan a un </a:t>
            </a:r>
            <a:r>
              <a:rPr lang="es-ES" b="1">
                <a:solidFill>
                  <a:srgbClr val="1E1E1E"/>
                </a:solidFill>
                <a:latin typeface="Roboto" panose="02000000000000000000" pitchFamily="2" charset="0"/>
              </a:rPr>
              <a:t>incremento de la temperatura de 2,8 °C a finales de siglo</a:t>
            </a:r>
            <a:r>
              <a:rPr lang="es-ES">
                <a:solidFill>
                  <a:srgbClr val="1E1E1E"/>
                </a:solidFill>
                <a:latin typeface="Roboto" panose="02000000000000000000" pitchFamily="2" charset="0"/>
              </a:rPr>
              <a:t>.</a:t>
            </a:r>
          </a:p>
          <a:p>
            <a:pPr marL="380990" indent="-380990">
              <a:buFont typeface="Wingdings" panose="05000000000000000000" pitchFamily="2" charset="2"/>
              <a:buChar char="Ø"/>
            </a:pPr>
            <a:r>
              <a:rPr lang="es-ES">
                <a:solidFill>
                  <a:srgbClr val="1E1E1E"/>
                </a:solidFill>
                <a:latin typeface="Roboto" panose="02000000000000000000" pitchFamily="2" charset="0"/>
              </a:rPr>
              <a:t>Únicamente la transformación urgente en todos los niveles permitirá lograr la enorme reducción necesaria en las emisiones de gases de efecto invernadero de aquí a 2030: un 45% de disminución en relación con las proyecciones de las políticas actuales para encaminarse a la meta de 1,5 °C y 30% para la meta de 2 °C. 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1FAD775-BFB8-2C8F-2D42-C6B2587BED8D}"/>
              </a:ext>
            </a:extLst>
          </p:cNvPr>
          <p:cNvSpPr/>
          <p:nvPr/>
        </p:nvSpPr>
        <p:spPr>
          <a:xfrm>
            <a:off x="448115" y="4356461"/>
            <a:ext cx="548640" cy="1925311"/>
          </a:xfrm>
          <a:prstGeom prst="lef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sz="2400"/>
          </a:p>
        </p:txBody>
      </p:sp>
    </p:spTree>
    <p:extLst>
      <p:ext uri="{BB962C8B-B14F-4D97-AF65-F5344CB8AC3E}">
        <p14:creationId xmlns:p14="http://schemas.microsoft.com/office/powerpoint/2010/main" val="401124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E94E7BF-07F8-B30D-014E-B0460F812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0961" y="810376"/>
            <a:ext cx="3742891" cy="52400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E630AE-F334-4645-6B04-07D5455801C1}"/>
              </a:ext>
            </a:extLst>
          </p:cNvPr>
          <p:cNvSpPr/>
          <p:nvPr/>
        </p:nvSpPr>
        <p:spPr>
          <a:xfrm>
            <a:off x="8716343" y="4851215"/>
            <a:ext cx="1572126" cy="175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71F768-F377-B4E4-A4C9-50AE17BB0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28453" y="5091543"/>
            <a:ext cx="1147906" cy="1234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31DEF6-A56F-36BE-30FE-97CCF1D86943}"/>
              </a:ext>
            </a:extLst>
          </p:cNvPr>
          <p:cNvSpPr txBox="1"/>
          <p:nvPr/>
        </p:nvSpPr>
        <p:spPr>
          <a:xfrm>
            <a:off x="8027094" y="1804227"/>
            <a:ext cx="29506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/>
              <a:t>La naturaleza no tiene fronteras</a:t>
            </a:r>
            <a:endParaRPr lang="es-PA" sz="240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02E88F0-74E9-E03E-7AD1-9BA8C2C33457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¿Y sus países? ¿Cómo se miden?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96FEFCA-6A90-E9BD-4598-7903ECBBCDE9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AE00BFA-7849-CB8F-F97C-6CD137743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623" y="1804226"/>
            <a:ext cx="7231508" cy="4246193"/>
          </a:xfrm>
          <a:prstGeom prst="rect">
            <a:avLst/>
          </a:prstGeom>
        </p:spPr>
      </p:pic>
      <p:pic>
        <p:nvPicPr>
          <p:cNvPr id="4" name="Picture 3" descr="A drawing of a planet with buildings and water&#10;&#10;Description automatically generated">
            <a:extLst>
              <a:ext uri="{FF2B5EF4-FFF2-40B4-BE49-F238E27FC236}">
                <a16:creationId xmlns:a16="http://schemas.microsoft.com/office/drawing/2014/main" id="{1B297929-67F3-83F6-B980-8FFD5C7D2F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940" y="2918721"/>
            <a:ext cx="3487468" cy="177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14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3D07CFE-F177-ABC3-0EAD-38F4CBE7D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7511" y="-1043890"/>
            <a:ext cx="6858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90" y="3209198"/>
            <a:ext cx="2996808" cy="32229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5E6D3F-5666-A807-AEB2-89F0F577F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399008" y="1230844"/>
            <a:ext cx="5772665" cy="43963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actividad humana genera más GEI?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9BF57A1-A947-2475-759D-33E91B4DE7F1}"/>
              </a:ext>
            </a:extLst>
          </p:cNvPr>
          <p:cNvSpPr txBox="1"/>
          <p:nvPr/>
        </p:nvSpPr>
        <p:spPr>
          <a:xfrm>
            <a:off x="4572001" y="2724788"/>
            <a:ext cx="5351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3200"/>
              <a:t>www.menti.com</a:t>
            </a:r>
          </a:p>
          <a:p>
            <a:pPr algn="ctr"/>
            <a:endParaRPr lang="es-PA" sz="3200"/>
          </a:p>
          <a:p>
            <a:pPr algn="ctr"/>
            <a:r>
              <a:rPr lang="es-PA" sz="3200"/>
              <a:t>Código: 77 47 50 4</a:t>
            </a:r>
          </a:p>
        </p:txBody>
      </p:sp>
    </p:spTree>
    <p:extLst>
      <p:ext uri="{BB962C8B-B14F-4D97-AF65-F5344CB8AC3E}">
        <p14:creationId xmlns:p14="http://schemas.microsoft.com/office/powerpoint/2010/main" val="1946524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83304E2-F8CF-663E-CA13-719F28565E69}"/>
              </a:ext>
            </a:extLst>
          </p:cNvPr>
          <p:cNvGrpSpPr/>
          <p:nvPr/>
        </p:nvGrpSpPr>
        <p:grpSpPr>
          <a:xfrm>
            <a:off x="714668" y="5372554"/>
            <a:ext cx="10613476" cy="1192185"/>
            <a:chOff x="1013793" y="2398642"/>
            <a:chExt cx="3313044" cy="428708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0D41E00-2F6C-E91B-514C-22F50E7D00FB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85FC3AA-914D-E674-1AED-FDED0A363F89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1A00F2-FF0E-4457-9BEE-AAA45EABF468}"/>
              </a:ext>
            </a:extLst>
          </p:cNvPr>
          <p:cNvGrpSpPr/>
          <p:nvPr/>
        </p:nvGrpSpPr>
        <p:grpSpPr>
          <a:xfrm>
            <a:off x="3575740" y="1769281"/>
            <a:ext cx="2514528" cy="3189352"/>
            <a:chOff x="1013793" y="2398642"/>
            <a:chExt cx="3313044" cy="428708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F85FBDE-5FF5-F6EA-4AA8-5131F00ABA7C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1EBE4A7-30CF-CA58-B2F8-6472DB0143FA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628D20-233C-7E58-0EE4-2B6EA46A868D}"/>
              </a:ext>
            </a:extLst>
          </p:cNvPr>
          <p:cNvGrpSpPr/>
          <p:nvPr/>
        </p:nvGrpSpPr>
        <p:grpSpPr>
          <a:xfrm>
            <a:off x="6438599" y="1792696"/>
            <a:ext cx="2514528" cy="3189352"/>
            <a:chOff x="1013793" y="2398642"/>
            <a:chExt cx="3313044" cy="428708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9574032-BF2C-64D9-7BCF-09A7F37407DF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4766F93-89C7-71F9-7ADC-3B46F5996DD7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425D3D-DE32-E6FA-C242-B43E79180CF0}"/>
              </a:ext>
            </a:extLst>
          </p:cNvPr>
          <p:cNvGrpSpPr/>
          <p:nvPr/>
        </p:nvGrpSpPr>
        <p:grpSpPr>
          <a:xfrm>
            <a:off x="9241205" y="1769280"/>
            <a:ext cx="2514528" cy="3189352"/>
            <a:chOff x="1013793" y="2398642"/>
            <a:chExt cx="3313044" cy="428708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61BC9D9-DD35-0F24-26F1-09B11F9C288F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DF828FE-DCBD-13FA-88D0-9F0A59CB5347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5D8A952-6DA1-AAAC-C20B-5343E3DFE7E5}"/>
              </a:ext>
            </a:extLst>
          </p:cNvPr>
          <p:cNvGrpSpPr/>
          <p:nvPr/>
        </p:nvGrpSpPr>
        <p:grpSpPr>
          <a:xfrm>
            <a:off x="798375" y="1760468"/>
            <a:ext cx="2514528" cy="3189352"/>
            <a:chOff x="1013793" y="2398642"/>
            <a:chExt cx="3313044" cy="428708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40C7E77-4939-011B-50AF-7EBD59FB1FB4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3C54AB-B45D-36E9-33B0-711176AFE612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6AF330B9-92EC-764C-95F4-B70B297A3AD6}"/>
              </a:ext>
            </a:extLst>
          </p:cNvPr>
          <p:cNvSpPr/>
          <p:nvPr/>
        </p:nvSpPr>
        <p:spPr>
          <a:xfrm>
            <a:off x="9735585" y="1308526"/>
            <a:ext cx="1111999" cy="5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s-ES_tradnl" sz="1051" kern="0"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BE86E6-55AF-D644-8265-02300C7FEC5D}"/>
              </a:ext>
            </a:extLst>
          </p:cNvPr>
          <p:cNvSpPr/>
          <p:nvPr/>
        </p:nvSpPr>
        <p:spPr>
          <a:xfrm>
            <a:off x="4056524" y="1448285"/>
            <a:ext cx="1331219" cy="5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s-ES_tradnl" sz="1051" kern="0"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BD0576-A7BF-1544-9DCE-8ECC5C7159CA}"/>
              </a:ext>
            </a:extLst>
          </p:cNvPr>
          <p:cNvSpPr/>
          <p:nvPr/>
        </p:nvSpPr>
        <p:spPr>
          <a:xfrm>
            <a:off x="1356640" y="1473373"/>
            <a:ext cx="1382713" cy="5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s-ES_tradnl" sz="1051" kern="0">
              <a:sym typeface="Aria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D3DC01-AF68-7445-B972-0BA20E0AAE99}"/>
              </a:ext>
            </a:extLst>
          </p:cNvPr>
          <p:cNvSpPr/>
          <p:nvPr/>
        </p:nvSpPr>
        <p:spPr>
          <a:xfrm>
            <a:off x="6812171" y="1349357"/>
            <a:ext cx="1528920" cy="5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s-ES_tradnl" sz="1051" kern="0">
              <a:sym typeface="Arial"/>
            </a:endParaRPr>
          </a:p>
        </p:txBody>
      </p:sp>
      <p:sp>
        <p:nvSpPr>
          <p:cNvPr id="17417" name="TextBox 7">
            <a:extLst>
              <a:ext uri="{FF2B5EF4-FFF2-40B4-BE49-F238E27FC236}">
                <a16:creationId xmlns:a16="http://schemas.microsoft.com/office/drawing/2014/main" id="{FE5B7F10-B539-6448-A0EF-D5C2943BB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997" y="2508107"/>
            <a:ext cx="2454275" cy="194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n-PA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13.000 millones de dólares en daños de cultivos y ganado</a:t>
            </a:r>
          </a:p>
          <a:p>
            <a:pPr algn="ctr" eaLnBrk="1" hangingPunct="1"/>
            <a:endParaRPr lang="es-AR" altLang="en-PA" sz="1051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s-AR" altLang="en-PA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Causados por la sequía en el periodo 2005 a 2015, en Latinoamérica y el Caribe</a:t>
            </a:r>
          </a:p>
          <a:p>
            <a:pPr algn="ctr" eaLnBrk="1" hangingPunct="1"/>
            <a:endParaRPr lang="en-US" altLang="en-PA" sz="10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 eaLnBrk="1" hangingPunct="1"/>
            <a:r>
              <a:rPr lang="en-US" altLang="en-PA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(Fuente RIOCC 2019)</a:t>
            </a:r>
          </a:p>
        </p:txBody>
      </p:sp>
      <p:pic>
        <p:nvPicPr>
          <p:cNvPr id="2" name="Graphic 7" descr="Agriculture outline">
            <a:extLst>
              <a:ext uri="{FF2B5EF4-FFF2-40B4-BE49-F238E27FC236}">
                <a16:creationId xmlns:a16="http://schemas.microsoft.com/office/drawing/2014/main" id="{AD296281-5E68-A944-81A5-43D536AE0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181" y="1327749"/>
            <a:ext cx="1041907" cy="1041907"/>
          </a:xfrm>
          <a:prstGeom prst="rect">
            <a:avLst/>
          </a:prstGeom>
          <a:ln>
            <a:noFill/>
          </a:ln>
        </p:spPr>
      </p:pic>
      <p:pic>
        <p:nvPicPr>
          <p:cNvPr id="9" name="Graphic 9" descr="Rain outline">
            <a:extLst>
              <a:ext uri="{FF2B5EF4-FFF2-40B4-BE49-F238E27FC236}">
                <a16:creationId xmlns:a16="http://schemas.microsoft.com/office/drawing/2014/main" id="{EE6B9637-1B0C-1545-AD4A-947EA6DF8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777" y="1200323"/>
            <a:ext cx="1348332" cy="1346935"/>
          </a:xfrm>
          <a:prstGeom prst="rect">
            <a:avLst/>
          </a:prstGeom>
        </p:spPr>
      </p:pic>
      <p:sp>
        <p:nvSpPr>
          <p:cNvPr id="17424" name="Rectangle 18">
            <a:extLst>
              <a:ext uri="{FF2B5EF4-FFF2-40B4-BE49-F238E27FC236}">
                <a16:creationId xmlns:a16="http://schemas.microsoft.com/office/drawing/2014/main" id="{F52E4CD5-615D-8F48-A7B5-1E9D33E35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729" y="2420917"/>
            <a:ext cx="2276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9 de los 20 </a:t>
            </a:r>
            <a:r>
              <a:rPr lang="en-US" sz="18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países</a:t>
            </a:r>
            <a:r>
              <a:rPr lang="en-US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con </a:t>
            </a:r>
            <a:r>
              <a:rPr lang="en-US" sz="1800" b="1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mayores</a:t>
            </a: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800" b="1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impactos</a:t>
            </a: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8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climáticos</a:t>
            </a:r>
            <a:r>
              <a:rPr lang="en-US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 </a:t>
            </a:r>
            <a:r>
              <a:rPr lang="en-US" sz="18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estan</a:t>
            </a:r>
            <a:r>
              <a:rPr lang="en-US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 </a:t>
            </a:r>
            <a:r>
              <a:rPr lang="en-US" sz="18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América Latina</a:t>
            </a:r>
            <a:endParaRPr lang="en-US" sz="10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algn="ctr"/>
            <a:br>
              <a:rPr lang="en-US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(</a:t>
            </a:r>
            <a:r>
              <a:rPr lang="en-US" sz="10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Comisión</a:t>
            </a:r>
            <a:r>
              <a:rPr lang="en-US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 Global de </a:t>
            </a:r>
            <a:r>
              <a:rPr lang="en-US" sz="100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Adaptación</a:t>
            </a:r>
            <a:r>
              <a:rPr lang="en-US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2019)</a:t>
            </a:r>
          </a:p>
        </p:txBody>
      </p:sp>
      <p:sp>
        <p:nvSpPr>
          <p:cNvPr id="17426" name="Rectangle 28">
            <a:extLst>
              <a:ext uri="{FF2B5EF4-FFF2-40B4-BE49-F238E27FC236}">
                <a16:creationId xmlns:a16="http://schemas.microsoft.com/office/drawing/2014/main" id="{ACFC1D5B-3027-0746-AAA9-2574F1C73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4510" y="2493335"/>
            <a:ext cx="1454151" cy="206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800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USD 2,125</a:t>
            </a:r>
          </a:p>
          <a:p>
            <a:pPr algn="ctr" eaLnBrk="1" hangingPunct="1"/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millones</a:t>
            </a:r>
            <a:endParaRPr lang="es-AR" altLang="en-PA" sz="1200" b="1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algn="ctr" eaLnBrk="1" hangingPunct="1"/>
            <a:endParaRPr lang="en-US" sz="1051"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  <a:p>
            <a:pPr algn="ctr" eaLnBrk="1" hangingPunct="1"/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Costo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del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daño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causado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por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Eta e Iota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en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Honduras = </a:t>
            </a:r>
          </a:p>
          <a:p>
            <a:pPr algn="ctr" eaLnBrk="1" hangingPunct="1"/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9.2% del PIB</a:t>
            </a:r>
          </a:p>
          <a:p>
            <a:pPr algn="ctr" eaLnBrk="1" hangingPunct="1"/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  <a:p>
            <a:pPr algn="ctr" eaLnBrk="1" hangingPunct="1"/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(CEPAL, 2020) </a:t>
            </a:r>
            <a:endParaRPr lang="en-US" altLang="en-PA" sz="10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7427" name="Rectangle 29">
            <a:extLst>
              <a:ext uri="{FF2B5EF4-FFF2-40B4-BE49-F238E27FC236}">
                <a16:creationId xmlns:a16="http://schemas.microsoft.com/office/drawing/2014/main" id="{9CB7930F-042D-314C-AE3F-2655B04C9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958" y="2533197"/>
            <a:ext cx="23399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s-AR" altLang="en-PA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548 eventos de inundación</a:t>
            </a:r>
          </a:p>
          <a:p>
            <a:pPr algn="ctr" eaLnBrk="1" hangingPunct="1"/>
            <a:endParaRPr lang="es-AR" altLang="en-PA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s-AR" altLang="en-PA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registrados en las dos últimas décadas en América Latina y el Caribe con un total de</a:t>
            </a:r>
          </a:p>
          <a:p>
            <a:pPr algn="ctr" eaLnBrk="1" hangingPunct="1"/>
            <a:r>
              <a:rPr lang="es-AR" altLang="en-PA" sz="1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41 millones de personas afectadas y 26.000 millones de dólares en daños</a:t>
            </a:r>
          </a:p>
          <a:p>
            <a:pPr algn="ctr" eaLnBrk="1" hangingPunct="1"/>
            <a:br>
              <a:rPr lang="en-US" altLang="en-PA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altLang="en-PA" sz="1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(Fuente RIOCC 2019)</a:t>
            </a:r>
            <a:endParaRPr lang="es-AR" altLang="en-PA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F07DB99F-B6FE-C74B-A97D-BAAF7AFD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961" y="1354425"/>
            <a:ext cx="1041907" cy="1040673"/>
          </a:xfrm>
          <a:prstGeom prst="rect">
            <a:avLst/>
          </a:prstGeom>
        </p:spPr>
      </p:pic>
      <p:pic>
        <p:nvPicPr>
          <p:cNvPr id="10" name="Graphic 10" descr="Tornado outline">
            <a:extLst>
              <a:ext uri="{FF2B5EF4-FFF2-40B4-BE49-F238E27FC236}">
                <a16:creationId xmlns:a16="http://schemas.microsoft.com/office/drawing/2014/main" id="{4AFA17B7-22DE-1D45-B2E0-2DF5444099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4200" y="1216489"/>
            <a:ext cx="1234883" cy="1234883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CC2CDA-09EB-6A40-A1EB-712240F5ABFA}"/>
              </a:ext>
            </a:extLst>
          </p:cNvPr>
          <p:cNvSpPr/>
          <p:nvPr/>
        </p:nvSpPr>
        <p:spPr>
          <a:xfrm>
            <a:off x="4541037" y="5498696"/>
            <a:ext cx="6972187" cy="8516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en-US" sz="1867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podrían</a:t>
            </a:r>
            <a:r>
              <a:rPr lang="en-US" sz="1867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ser </a:t>
            </a:r>
            <a:r>
              <a:rPr lang="en-US" sz="1867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desplazadas</a:t>
            </a:r>
            <a:r>
              <a:rPr lang="en-US" sz="1867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para 2050, y </a:t>
            </a:r>
            <a:r>
              <a:rPr lang="en-US" sz="1867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cerca</a:t>
            </a:r>
            <a:r>
              <a:rPr lang="en-US" sz="1867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del </a:t>
            </a:r>
            <a:r>
              <a:rPr lang="en-US" sz="1867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3% del PIB </a:t>
            </a:r>
            <a:r>
              <a:rPr lang="en-US" sz="1867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podría</a:t>
            </a:r>
            <a:r>
              <a:rPr lang="en-US" sz="1867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867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perderse</a:t>
            </a:r>
            <a:r>
              <a:rPr lang="en-US" sz="1867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867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debido</a:t>
            </a:r>
            <a:r>
              <a:rPr lang="en-US" sz="1867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a </a:t>
            </a:r>
            <a:r>
              <a:rPr lang="en-US" sz="1867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eventos</a:t>
            </a:r>
            <a:r>
              <a:rPr lang="en-US" sz="1867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867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climáticos</a:t>
            </a:r>
            <a:r>
              <a:rPr lang="en-US" sz="1867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(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Comisión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 Global de 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Adaptación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, 2019).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94712A-B00D-834E-91D8-B908EF92E952}"/>
              </a:ext>
            </a:extLst>
          </p:cNvPr>
          <p:cNvSpPr txBox="1"/>
          <p:nvPr/>
        </p:nvSpPr>
        <p:spPr>
          <a:xfrm>
            <a:off x="863856" y="5595246"/>
            <a:ext cx="1771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en-US" sz="2000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17 </a:t>
            </a:r>
            <a:r>
              <a:rPr lang="en-US" sz="2000" b="1" err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millones</a:t>
            </a:r>
            <a:endParaRPr lang="en-US" sz="2000" b="1"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  <a:p>
            <a:r>
              <a:rPr lang="en-US" sz="2000" b="1"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de personas</a:t>
            </a:r>
            <a:endParaRPr lang="es-ES_tradnl" sz="20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5EC7A5-BC86-7A4C-9D31-E8C1650AE386}"/>
              </a:ext>
            </a:extLst>
          </p:cNvPr>
          <p:cNvSpPr/>
          <p:nvPr/>
        </p:nvSpPr>
        <p:spPr>
          <a:xfrm>
            <a:off x="2882100" y="4982132"/>
            <a:ext cx="1381125" cy="5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P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7145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0574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24003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2743200" algn="l" defTabSz="685800" rtl="0" eaLnBrk="1" latinLnBrk="0" hangingPunct="1"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s-ES_tradnl" sz="1051" kern="0">
              <a:sym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BB593C7-71CF-4242-AA8E-0CC1BC0B3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20750" y="5046757"/>
            <a:ext cx="1658937" cy="1436825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8BA808A-814D-CC3E-1C63-27E8343E34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0508" y="0"/>
            <a:ext cx="1076963" cy="1021021"/>
          </a:xfrm>
          <a:prstGeom prst="rect">
            <a:avLst/>
          </a:prstGeom>
        </p:spPr>
      </p:pic>
      <p:sp>
        <p:nvSpPr>
          <p:cNvPr id="30" name="Título 1">
            <a:extLst>
              <a:ext uri="{FF2B5EF4-FFF2-40B4-BE49-F238E27FC236}">
                <a16:creationId xmlns:a16="http://schemas.microsoft.com/office/drawing/2014/main" id="{FE786EE3-13FA-480C-5B83-4AEBD8E71634}"/>
              </a:ext>
            </a:extLst>
          </p:cNvPr>
          <p:cNvSpPr txBox="1">
            <a:spLocks/>
          </p:cNvSpPr>
          <p:nvPr/>
        </p:nvSpPr>
        <p:spPr>
          <a:xfrm>
            <a:off x="425731" y="190213"/>
            <a:ext cx="10515600" cy="11240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700"/>
              <a:t>América Latina ha sido y será altamente afectada por eventos climáticos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9CC3AC-0896-FFFB-136E-515FD1EE8B78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5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023F27-75BE-3C28-450E-2CF5CD47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784" y="1617785"/>
            <a:ext cx="5426529" cy="2438400"/>
          </a:xfrm>
        </p:spPr>
        <p:txBody>
          <a:bodyPr>
            <a:normAutofit fontScale="90000"/>
          </a:bodyPr>
          <a:lstStyle/>
          <a:p>
            <a:r>
              <a:rPr lang="es-ES"/>
              <a:t>II. Gobernanza local, gobernanza global</a:t>
            </a:r>
            <a:endParaRPr lang="es-PA" sz="36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AE5022-5C0D-817C-BD79-26C65BD20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02871" y="1975757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4E23FD-A143-AB15-7E9C-03C01817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4175" y="594632"/>
            <a:ext cx="1438275" cy="138112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F6F477A-4E94-BD09-9C23-B5FFBFD9F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778" y="2376147"/>
            <a:ext cx="58293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32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son las “COP”?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7A5DE6F9-122F-19ED-6BBD-38C8F906F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5069" y="420981"/>
            <a:ext cx="864661" cy="830304"/>
          </a:xfrm>
          <a:prstGeom prst="rect">
            <a:avLst/>
          </a:prstGeom>
        </p:spPr>
      </p:pic>
      <p:pic>
        <p:nvPicPr>
          <p:cNvPr id="3" name="Picture 2" descr="A picture containing photo&#10;&#10;Description automatically generated">
            <a:extLst>
              <a:ext uri="{FF2B5EF4-FFF2-40B4-BE49-F238E27FC236}">
                <a16:creationId xmlns:a16="http://schemas.microsoft.com/office/drawing/2014/main" id="{D5B98969-F4C5-0828-8EB4-1E06BEF776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3"/>
          <a:stretch/>
        </p:blipFill>
        <p:spPr>
          <a:xfrm>
            <a:off x="2981770" y="1467817"/>
            <a:ext cx="6839905" cy="21701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93757F-CC8B-1752-6A9D-4A94436EF2E3}"/>
              </a:ext>
            </a:extLst>
          </p:cNvPr>
          <p:cNvSpPr txBox="1"/>
          <p:nvPr/>
        </p:nvSpPr>
        <p:spPr>
          <a:xfrm>
            <a:off x="290148" y="2067985"/>
            <a:ext cx="15503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1800" b="1">
                <a:solidFill>
                  <a:schemeClr val="tx1"/>
                </a:solidFill>
                <a:latin typeface="Roboto"/>
                <a:ea typeface="Roboto"/>
              </a:rPr>
              <a:t>COP: </a:t>
            </a:r>
          </a:p>
          <a:p>
            <a:pPr algn="ctr"/>
            <a:r>
              <a:rPr lang="es-PA" sz="1800" b="1" err="1">
                <a:solidFill>
                  <a:schemeClr val="tx1"/>
                </a:solidFill>
                <a:latin typeface="Roboto"/>
                <a:ea typeface="Roboto"/>
              </a:rPr>
              <a:t>Conference</a:t>
            </a:r>
            <a:r>
              <a:rPr lang="es-PA" sz="1800" b="1">
                <a:solidFill>
                  <a:schemeClr val="tx1"/>
                </a:solidFill>
                <a:latin typeface="Roboto"/>
                <a:ea typeface="Roboto"/>
              </a:rPr>
              <a:t> </a:t>
            </a:r>
          </a:p>
          <a:p>
            <a:pPr algn="ctr"/>
            <a:r>
              <a:rPr lang="es-PA" b="1" err="1">
                <a:latin typeface="Roboto"/>
                <a:ea typeface="Roboto"/>
              </a:rPr>
              <a:t>O</a:t>
            </a:r>
            <a:r>
              <a:rPr lang="es-PA" sz="1800" b="1" err="1">
                <a:solidFill>
                  <a:schemeClr val="tx1"/>
                </a:solidFill>
                <a:latin typeface="Roboto"/>
                <a:ea typeface="Roboto"/>
              </a:rPr>
              <a:t>f</a:t>
            </a:r>
            <a:r>
              <a:rPr lang="es-PA" sz="1800" b="1">
                <a:solidFill>
                  <a:schemeClr val="tx1"/>
                </a:solidFill>
                <a:latin typeface="Roboto"/>
                <a:ea typeface="Roboto"/>
              </a:rPr>
              <a:t> </a:t>
            </a:r>
          </a:p>
          <a:p>
            <a:pPr algn="ctr"/>
            <a:r>
              <a:rPr lang="es-PA" b="1" err="1">
                <a:latin typeface="Roboto"/>
                <a:ea typeface="Roboto"/>
              </a:rPr>
              <a:t>P</a:t>
            </a:r>
            <a:r>
              <a:rPr lang="es-PA" sz="1800" b="1" err="1">
                <a:solidFill>
                  <a:schemeClr val="tx1"/>
                </a:solidFill>
                <a:latin typeface="Roboto"/>
                <a:ea typeface="Roboto"/>
              </a:rPr>
              <a:t>arties</a:t>
            </a:r>
            <a:endParaRPr lang="es-PA" sz="1800" b="1">
              <a:solidFill>
                <a:schemeClr val="tx1"/>
              </a:solidFill>
              <a:latin typeface="Roboto"/>
              <a:ea typeface="Roboto"/>
            </a:endParaRPr>
          </a:p>
        </p:txBody>
      </p:sp>
      <p:pic>
        <p:nvPicPr>
          <p:cNvPr id="5" name="Picture 2" descr="Acuerdo de París - Comunicado de la Presidencia de la República - La France  au Mexique - Francia en México">
            <a:extLst>
              <a:ext uri="{FF2B5EF4-FFF2-40B4-BE49-F238E27FC236}">
                <a16:creationId xmlns:a16="http://schemas.microsoft.com/office/drawing/2014/main" id="{6885FBAE-C954-E129-66D2-4640D14D6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55" y="4976261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quipo y presidencia COP 25">
            <a:extLst>
              <a:ext uri="{FF2B5EF4-FFF2-40B4-BE49-F238E27FC236}">
                <a16:creationId xmlns:a16="http://schemas.microsoft.com/office/drawing/2014/main" id="{32D1542D-296B-29A2-35D7-A0AFAF88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228" y="502408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OME - UN Climate Change Conference (COP26) at the SEC – Glasgow 2020">
            <a:extLst>
              <a:ext uri="{FF2B5EF4-FFF2-40B4-BE49-F238E27FC236}">
                <a16:creationId xmlns:a16="http://schemas.microsoft.com/office/drawing/2014/main" id="{228572BB-6841-B6A8-2915-77CA15425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947" y="5252907"/>
            <a:ext cx="2485586" cy="128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A3217A-DFDF-259A-91CF-3ED2EE589238}"/>
              </a:ext>
            </a:extLst>
          </p:cNvPr>
          <p:cNvSpPr txBox="1"/>
          <p:nvPr/>
        </p:nvSpPr>
        <p:spPr>
          <a:xfrm>
            <a:off x="3265645" y="3589252"/>
            <a:ext cx="70573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sz="1600" b="1">
                <a:solidFill>
                  <a:schemeClr val="tx1"/>
                </a:solidFill>
                <a:latin typeface="Roboto"/>
                <a:ea typeface="Roboto"/>
              </a:rPr>
              <a:t>Biodiversidad 	Degradación de suelos        Cambio climático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CEA680-CFF8-1033-9580-DF1CE7B60EED}"/>
              </a:ext>
            </a:extLst>
          </p:cNvPr>
          <p:cNvCxnSpPr/>
          <p:nvPr/>
        </p:nvCxnSpPr>
        <p:spPr>
          <a:xfrm flipH="1">
            <a:off x="2981770" y="4044462"/>
            <a:ext cx="5576076" cy="9317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ACA8B-973B-7985-57F8-DA20BCEDF572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5549703" y="4044462"/>
            <a:ext cx="3008143" cy="979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F240B2-0614-B322-A4E9-C07F0D4145F1}"/>
              </a:ext>
            </a:extLst>
          </p:cNvPr>
          <p:cNvCxnSpPr>
            <a:cxnSpLocks/>
          </p:cNvCxnSpPr>
          <p:nvPr/>
        </p:nvCxnSpPr>
        <p:spPr>
          <a:xfrm>
            <a:off x="8557846" y="4044462"/>
            <a:ext cx="652384" cy="979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047108B-8162-4257-6FEE-3C89CD30B060}"/>
              </a:ext>
            </a:extLst>
          </p:cNvPr>
          <p:cNvSpPr/>
          <p:nvPr/>
        </p:nvSpPr>
        <p:spPr>
          <a:xfrm>
            <a:off x="7418746" y="1257274"/>
            <a:ext cx="2306770" cy="278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421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11CA8D6-207F-0B76-87A8-48EC1ECB81E7}"/>
              </a:ext>
            </a:extLst>
          </p:cNvPr>
          <p:cNvGrpSpPr/>
          <p:nvPr/>
        </p:nvGrpSpPr>
        <p:grpSpPr>
          <a:xfrm>
            <a:off x="684184" y="2031585"/>
            <a:ext cx="3313044" cy="4287080"/>
            <a:chOff x="1013793" y="2398642"/>
            <a:chExt cx="3313044" cy="428708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C1694AB-ABB5-56ED-6A9F-542DC9561DD7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8950856-F400-7769-559D-18B3A936D4AC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CBE689-2434-F8BC-AC43-472EB5BF6FB3}"/>
              </a:ext>
            </a:extLst>
          </p:cNvPr>
          <p:cNvGrpSpPr/>
          <p:nvPr/>
        </p:nvGrpSpPr>
        <p:grpSpPr>
          <a:xfrm>
            <a:off x="4499154" y="2031585"/>
            <a:ext cx="3313044" cy="4287080"/>
            <a:chOff x="1013793" y="2398642"/>
            <a:chExt cx="3313044" cy="428708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01781D2-FAF4-FF60-E8A2-550DA6ABEC95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0D20548-4EBF-20F7-D6A8-602857BDE687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577FD5-0A13-67D5-91B9-C6655999DED9}"/>
              </a:ext>
            </a:extLst>
          </p:cNvPr>
          <p:cNvGrpSpPr/>
          <p:nvPr/>
        </p:nvGrpSpPr>
        <p:grpSpPr>
          <a:xfrm>
            <a:off x="8314123" y="2031585"/>
            <a:ext cx="3313044" cy="4287080"/>
            <a:chOff x="1013793" y="2398642"/>
            <a:chExt cx="3313044" cy="428708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4E0F8D0-D929-A884-BBA3-A5CAF45EB094}"/>
                </a:ext>
              </a:extLst>
            </p:cNvPr>
            <p:cNvSpPr/>
            <p:nvPr/>
          </p:nvSpPr>
          <p:spPr>
            <a:xfrm>
              <a:off x="1126437" y="2461591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rgbClr val="7FC41C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37D3709-EB10-C05A-374E-685FE193ECE9}"/>
                </a:ext>
              </a:extLst>
            </p:cNvPr>
            <p:cNvSpPr/>
            <p:nvPr/>
          </p:nvSpPr>
          <p:spPr>
            <a:xfrm>
              <a:off x="1013793" y="2398642"/>
              <a:ext cx="3200400" cy="4224131"/>
            </a:xfrm>
            <a:prstGeom prst="roundRect">
              <a:avLst>
                <a:gd name="adj" fmla="val 1138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/>
                <a:t>a</a:t>
              </a:r>
              <a:endParaRPr lang="es-PA"/>
            </a:p>
          </p:txBody>
        </p:sp>
      </p:grpSp>
      <p:sp>
        <p:nvSpPr>
          <p:cNvPr id="20" name="Título 1">
            <a:extLst>
              <a:ext uri="{FF2B5EF4-FFF2-40B4-BE49-F238E27FC236}">
                <a16:creationId xmlns:a16="http://schemas.microsoft.com/office/drawing/2014/main" id="{91AC5331-0B1D-AB62-6455-09B541A29124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Fechas clave y principales actores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F01D61D-BAD7-CE6A-12C6-8227B8BEAC0C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BF1518B5-5478-69A1-22D1-B180B210F941}"/>
              </a:ext>
            </a:extLst>
          </p:cNvPr>
          <p:cNvSpPr txBox="1">
            <a:spLocks/>
          </p:cNvSpPr>
          <p:nvPr/>
        </p:nvSpPr>
        <p:spPr>
          <a:xfrm>
            <a:off x="796828" y="2224116"/>
            <a:ext cx="2957754" cy="3964965"/>
          </a:xfrm>
          <a:prstGeom prst="rect">
            <a:avLst/>
          </a:prstGeom>
        </p:spPr>
        <p:txBody>
          <a:bodyPr lIns="121920" tIns="60960" rIns="121920" bIns="6096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1979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1º conferencia mundial de clima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1988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creación del IPCC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1992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Conferencia de Rio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1997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Protocolo de Kioto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2009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COP de Copenhague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 b="1">
                <a:solidFill>
                  <a:srgbClr val="006600"/>
                </a:solidFill>
                <a:latin typeface="Roboto"/>
                <a:ea typeface="Roboto"/>
              </a:rPr>
              <a:t>2015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: Acuerdo de París</a:t>
            </a:r>
            <a:endParaRPr lang="es-PA" sz="120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pic>
        <p:nvPicPr>
          <p:cNvPr id="3" name="Picture 4" descr="GEF Logo | Global Environment Facility">
            <a:extLst>
              <a:ext uri="{FF2B5EF4-FFF2-40B4-BE49-F238E27FC236}">
                <a16:creationId xmlns:a16="http://schemas.microsoft.com/office/drawing/2014/main" id="{3B92F6BD-805D-15DB-0321-650A1B68A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53" y="4912210"/>
            <a:ext cx="820547" cy="95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Green Climate Fund (@theGCF) | Twitter">
            <a:extLst>
              <a:ext uri="{FF2B5EF4-FFF2-40B4-BE49-F238E27FC236}">
                <a16:creationId xmlns:a16="http://schemas.microsoft.com/office/drawing/2014/main" id="{7EFAE690-E620-A208-4303-9D67EBA88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7" b="15304"/>
          <a:stretch/>
        </p:blipFill>
        <p:spPr bwMode="auto">
          <a:xfrm>
            <a:off x="5996725" y="4912210"/>
            <a:ext cx="1398129" cy="97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XVI Conferencia Internacional sobre Cambio Climático (COP16)--CRI Online en  español">
            <a:extLst>
              <a:ext uri="{FF2B5EF4-FFF2-40B4-BE49-F238E27FC236}">
                <a16:creationId xmlns:a16="http://schemas.microsoft.com/office/drawing/2014/main" id="{9D406AD7-7018-E35B-6076-5A0F72DF4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25" y="2542679"/>
            <a:ext cx="1613291" cy="11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 descr="Research File Special: the 1992 Rio Earth Summit- One Year Later – Radio  Netherlands Archives">
            <a:extLst>
              <a:ext uri="{FF2B5EF4-FFF2-40B4-BE49-F238E27FC236}">
                <a16:creationId xmlns:a16="http://schemas.microsoft.com/office/drawing/2014/main" id="{423009ED-B179-A021-7DE3-43F78C718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805" y="2621784"/>
            <a:ext cx="1367821" cy="106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067E7CB7-3334-4025-D6F0-2A6CDD2B966D}"/>
              </a:ext>
            </a:extLst>
          </p:cNvPr>
          <p:cNvSpPr txBox="1">
            <a:spLocks/>
          </p:cNvSpPr>
          <p:nvPr/>
        </p:nvSpPr>
        <p:spPr>
          <a:xfrm>
            <a:off x="8577071" y="2291315"/>
            <a:ext cx="2734965" cy="3268237"/>
          </a:xfrm>
          <a:prstGeom prst="rect">
            <a:avLst/>
          </a:prstGeom>
        </p:spPr>
        <p:txBody>
          <a:bodyPr lIns="121920" tIns="60960" rIns="121920" bIns="6096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Representantes de países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grupos de negociación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Periodistas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Observadores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Agencias, </a:t>
            </a:r>
            <a:r>
              <a:rPr lang="es-PA" sz="1800" err="1">
                <a:solidFill>
                  <a:schemeClr val="tx1"/>
                </a:solidFill>
                <a:latin typeface="Roboto"/>
                <a:ea typeface="Roboto"/>
              </a:rPr>
              <a:t>ONGs</a:t>
            </a:r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, etc.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r>
              <a:rPr lang="es-PA" sz="1800">
                <a:solidFill>
                  <a:schemeClr val="tx1"/>
                </a:solidFill>
                <a:latin typeface="Roboto"/>
                <a:ea typeface="Roboto"/>
              </a:rPr>
              <a:t>Lobbies</a:t>
            </a:r>
          </a:p>
          <a:p>
            <a:endParaRPr lang="es-PA" sz="1800">
              <a:solidFill>
                <a:schemeClr val="tx1"/>
              </a:solidFill>
              <a:latin typeface="Roboto"/>
              <a:ea typeface="Roboto"/>
            </a:endParaRPr>
          </a:p>
          <a:p>
            <a:endParaRPr lang="es-PA" sz="120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97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3D07CFE-F177-ABC3-0EAD-38F4CBE7D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7511" y="-1043890"/>
            <a:ext cx="6858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90" y="3209198"/>
            <a:ext cx="2996808" cy="32229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5E6D3F-5666-A807-AEB2-89F0F577F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399008" y="1230844"/>
            <a:ext cx="5772665" cy="43963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es adaptación, qué es mitigación?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9BF57A1-A947-2475-759D-33E91B4DE7F1}"/>
              </a:ext>
            </a:extLst>
          </p:cNvPr>
          <p:cNvSpPr txBox="1"/>
          <p:nvPr/>
        </p:nvSpPr>
        <p:spPr>
          <a:xfrm>
            <a:off x="4572001" y="2724788"/>
            <a:ext cx="5351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3200"/>
              <a:t>www.menti.com</a:t>
            </a:r>
          </a:p>
          <a:p>
            <a:pPr algn="ctr"/>
            <a:endParaRPr lang="es-PA" sz="3200"/>
          </a:p>
          <a:p>
            <a:pPr algn="ctr"/>
            <a:r>
              <a:rPr lang="es-PA" sz="3200"/>
              <a:t>Código: 77 47 50 4</a:t>
            </a:r>
          </a:p>
        </p:txBody>
      </p:sp>
    </p:spTree>
    <p:extLst>
      <p:ext uri="{BB962C8B-B14F-4D97-AF65-F5344CB8AC3E}">
        <p14:creationId xmlns:p14="http://schemas.microsoft.com/office/powerpoint/2010/main" val="3753706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023F27-75BE-3C28-450E-2CF5CD47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784" y="1617785"/>
            <a:ext cx="5426529" cy="2438400"/>
          </a:xfrm>
        </p:spPr>
        <p:txBody>
          <a:bodyPr>
            <a:normAutofit fontScale="90000"/>
          </a:bodyPr>
          <a:lstStyle/>
          <a:p>
            <a:r>
              <a:rPr lang="es-ES"/>
              <a:t>III. ¿Cómo son nuestras ciudades?</a:t>
            </a:r>
            <a:endParaRPr lang="es-PA" sz="36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AE5022-5C0D-817C-BD79-26C65BD20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02871" y="1975757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4E23FD-A143-AB15-7E9C-03C01817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4175" y="594632"/>
            <a:ext cx="1438275" cy="138112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F6F477A-4E94-BD09-9C23-B5FFBFD9F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778" y="2376147"/>
            <a:ext cx="58293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75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0B54E48-A835-7546-51CE-E86E3E5F1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32247" y="6254870"/>
            <a:ext cx="3819525" cy="1790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293" y="5600254"/>
            <a:ext cx="918958" cy="98831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899" y="603130"/>
            <a:ext cx="11215285" cy="72836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¿Cómo han ido evolucionando las poblaciones urbanas?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Urbanization - Our World in Data - Google Chrome 2024-04-29 10-45-05">
            <a:hlinkClick r:id="" action="ppaction://media"/>
            <a:extLst>
              <a:ext uri="{FF2B5EF4-FFF2-40B4-BE49-F238E27FC236}">
                <a16:creationId xmlns:a16="http://schemas.microsoft.com/office/drawing/2014/main" id="{0B174BDD-759A-CA00-B6A8-56617260C21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405" end="1107.3125"/>
                </p14:media>
              </p:ext>
            </p:extLst>
          </p:nvPr>
        </p:nvPicPr>
        <p:blipFill rotWithShape="1">
          <a:blip r:embed="rId8"/>
          <a:srcRect t="17399" r="2182" b="16246"/>
          <a:stretch/>
        </p:blipFill>
        <p:spPr>
          <a:xfrm>
            <a:off x="0" y="1319908"/>
            <a:ext cx="11925968" cy="427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4CEC81-FB04-D866-3A2B-6B4220977FFA}"/>
              </a:ext>
            </a:extLst>
          </p:cNvPr>
          <p:cNvSpPr txBox="1"/>
          <p:nvPr/>
        </p:nvSpPr>
        <p:spPr>
          <a:xfrm>
            <a:off x="5273675" y="5716421"/>
            <a:ext cx="6762750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1" i="0">
                <a:solidFill>
                  <a:srgbClr val="5B5B5B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Data source:</a:t>
            </a:r>
            <a:r>
              <a:rPr lang="en-US" sz="1100" b="0" i="0">
                <a:solidFill>
                  <a:srgbClr val="5B5B5B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 World Bank based on data from the UN Population Division – </a:t>
            </a:r>
            <a:r>
              <a:rPr lang="en-US" sz="1100" b="0" i="0" u="sng">
                <a:solidFill>
                  <a:srgbClr val="5B5B5B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Learn more about this data</a:t>
            </a:r>
            <a:endParaRPr lang="en-US" sz="1100" b="0" i="0">
              <a:solidFill>
                <a:srgbClr val="5B5B5B"/>
              </a:solidFill>
              <a:effectLst/>
              <a:highlight>
                <a:srgbClr val="FFFFFF"/>
              </a:highlight>
              <a:latin typeface="Lato" panose="020F0502020204030203" pitchFamily="34" charset="0"/>
            </a:endParaRPr>
          </a:p>
          <a:p>
            <a:r>
              <a:rPr lang="en-US" sz="1600">
                <a:hlinkClick r:id="rId9"/>
              </a:rPr>
              <a:t>https://ourworldindata.org/urbanization</a:t>
            </a:r>
            <a:r>
              <a:rPr lang="en-US" sz="1600"/>
              <a:t> </a:t>
            </a:r>
            <a:br>
              <a:rPr lang="en-US" sz="1600"/>
            </a:br>
            <a:endParaRPr lang="es-PA" sz="1600"/>
          </a:p>
        </p:txBody>
      </p:sp>
    </p:spTree>
    <p:extLst>
      <p:ext uri="{BB962C8B-B14F-4D97-AF65-F5344CB8AC3E}">
        <p14:creationId xmlns:p14="http://schemas.microsoft.com/office/powerpoint/2010/main" val="374743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0B54E48-A835-7546-51CE-E86E3E5F1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32247" y="6254870"/>
            <a:ext cx="3819525" cy="1790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0C37B5-B603-1980-6D04-D8261581D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293" y="5600254"/>
            <a:ext cx="918958" cy="98831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¿Qué significa eso para las ciudades?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D99685E-48F4-D82E-00E1-4447054FD14B}"/>
              </a:ext>
            </a:extLst>
          </p:cNvPr>
          <p:cNvGrpSpPr/>
          <p:nvPr/>
        </p:nvGrpSpPr>
        <p:grpSpPr>
          <a:xfrm>
            <a:off x="6096000" y="1870390"/>
            <a:ext cx="4507880" cy="1616669"/>
            <a:chOff x="5937721" y="1812331"/>
            <a:chExt cx="4507879" cy="161666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79B2415-7AFF-1990-305F-3A96C2D02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721" y="1812331"/>
              <a:ext cx="2092794" cy="1616669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DC7A1C-F3F6-5110-EBD4-C51CCF8E8148}"/>
                </a:ext>
              </a:extLst>
            </p:cNvPr>
            <p:cNvGrpSpPr/>
            <p:nvPr/>
          </p:nvGrpSpPr>
          <p:grpSpPr>
            <a:xfrm>
              <a:off x="7784616" y="2060575"/>
              <a:ext cx="2660984" cy="1068271"/>
              <a:chOff x="7784616" y="2060575"/>
              <a:chExt cx="2660984" cy="106827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F7D4F9-8441-A668-CCB7-B016E98E2CC6}"/>
                  </a:ext>
                </a:extLst>
              </p:cNvPr>
              <p:cNvSpPr txBox="1"/>
              <p:nvPr/>
            </p:nvSpPr>
            <p:spPr>
              <a:xfrm>
                <a:off x="7784616" y="2060575"/>
                <a:ext cx="146941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600" b="1">
                    <a:solidFill>
                      <a:srgbClr val="7FC41C"/>
                    </a:solidFill>
                    <a:latin typeface="AvenirNext LT Pro Bold" panose="020B0804020202020204" pitchFamily="34" charset="0"/>
                  </a:rPr>
                  <a:t>75%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EB9BF9-48D1-B085-A213-DB07C8B6CE2D}"/>
                  </a:ext>
                </a:extLst>
              </p:cNvPr>
              <p:cNvSpPr txBox="1"/>
              <p:nvPr/>
            </p:nvSpPr>
            <p:spPr>
              <a:xfrm>
                <a:off x="7784616" y="2620758"/>
                <a:ext cx="2660984" cy="50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351">
                    <a:solidFill>
                      <a:srgbClr val="7FC41C"/>
                    </a:solidFill>
                    <a:latin typeface="Avenir LT Std 65 Medium" panose="020B0603020203020204" pitchFamily="34" charset="0"/>
                  </a:rPr>
                  <a:t>de las emisiones de CO</a:t>
                </a:r>
                <a:r>
                  <a:rPr lang="es-ES" sz="1051">
                    <a:solidFill>
                      <a:srgbClr val="7FC41C"/>
                    </a:solidFill>
                    <a:latin typeface="Avenir LT Std 65 Medium" panose="020B0603020203020204" pitchFamily="34" charset="0"/>
                  </a:rPr>
                  <a:t>2</a:t>
                </a:r>
                <a:r>
                  <a:rPr lang="es-ES" sz="1351">
                    <a:solidFill>
                      <a:srgbClr val="7FC41C"/>
                    </a:solidFill>
                    <a:latin typeface="Avenir LT Std 65 Medium" panose="020B0603020203020204" pitchFamily="34" charset="0"/>
                  </a:rPr>
                  <a:t> provienen </a:t>
                </a:r>
              </a:p>
              <a:p>
                <a:r>
                  <a:rPr lang="es-ES" sz="1351">
                    <a:solidFill>
                      <a:srgbClr val="7FC41C"/>
                    </a:solidFill>
                    <a:latin typeface="Avenir LT Std 65 Medium" panose="020B0603020203020204" pitchFamily="34" charset="0"/>
                  </a:rPr>
                  <a:t>de las ciudades</a:t>
                </a:r>
                <a:endParaRPr lang="en-US" sz="1351">
                  <a:solidFill>
                    <a:srgbClr val="7FC41C"/>
                  </a:solidFill>
                  <a:latin typeface="Avenir LT Std 65 Medium" panose="020B0603020203020204" pitchFamily="34" charset="0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0E52C8-C218-3A4A-2600-F318FAEBFA55}"/>
              </a:ext>
            </a:extLst>
          </p:cNvPr>
          <p:cNvGrpSpPr/>
          <p:nvPr/>
        </p:nvGrpSpPr>
        <p:grpSpPr>
          <a:xfrm>
            <a:off x="445666" y="1828696"/>
            <a:ext cx="5411453" cy="1402299"/>
            <a:chOff x="287386" y="1630505"/>
            <a:chExt cx="5411453" cy="14022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D7C29A-40B2-BAED-E6E6-2B6F815F9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386" y="1630505"/>
              <a:ext cx="1814740" cy="140229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3B7453-1DA0-F8D5-812D-7C70A150CB34}"/>
                </a:ext>
              </a:extLst>
            </p:cNvPr>
            <p:cNvSpPr txBox="1"/>
            <p:nvPr/>
          </p:nvSpPr>
          <p:spPr>
            <a:xfrm>
              <a:off x="1868406" y="1847046"/>
              <a:ext cx="14694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>
                  <a:solidFill>
                    <a:srgbClr val="7FC41C"/>
                  </a:solidFill>
                  <a:latin typeface="AvenirNext LT Pro Bold" panose="020B0804020202020204" pitchFamily="34" charset="0"/>
                </a:rPr>
                <a:t>80%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55E023-4611-2FF5-78A3-6F378882B178}"/>
                </a:ext>
              </a:extLst>
            </p:cNvPr>
            <p:cNvSpPr txBox="1"/>
            <p:nvPr/>
          </p:nvSpPr>
          <p:spPr>
            <a:xfrm>
              <a:off x="1868406" y="2407229"/>
              <a:ext cx="3830433" cy="508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351">
                  <a:solidFill>
                    <a:srgbClr val="7FC41C"/>
                  </a:solidFill>
                  <a:latin typeface="Avenir LT Std 65 Medium" panose="020B0603020203020204" pitchFamily="34" charset="0"/>
                </a:rPr>
                <a:t>de la población de América Latina y el Caribe vive actualmente en zonas urbanas</a:t>
              </a:r>
              <a:endParaRPr lang="en-US" sz="1351">
                <a:solidFill>
                  <a:srgbClr val="7FC41C"/>
                </a:solidFill>
                <a:latin typeface="Avenir LT Std 65 Medium" panose="020B0603020203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D460AC-E79E-C3CC-88ED-985B5E7DFA11}"/>
              </a:ext>
            </a:extLst>
          </p:cNvPr>
          <p:cNvGrpSpPr/>
          <p:nvPr/>
        </p:nvGrpSpPr>
        <p:grpSpPr>
          <a:xfrm>
            <a:off x="6176604" y="4061319"/>
            <a:ext cx="4752518" cy="1648236"/>
            <a:chOff x="5937721" y="3429000"/>
            <a:chExt cx="4752517" cy="164823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6DAEBB6-1630-DC89-D98F-3EC1401CA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721" y="3429000"/>
              <a:ext cx="2133658" cy="16482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5F5396-F4E9-4393-AB73-DE40AB156DBD}"/>
                </a:ext>
              </a:extLst>
            </p:cNvPr>
            <p:cNvSpPr txBox="1"/>
            <p:nvPr/>
          </p:nvSpPr>
          <p:spPr>
            <a:xfrm>
              <a:off x="7840034" y="3538393"/>
              <a:ext cx="1469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>
                  <a:solidFill>
                    <a:srgbClr val="7FC41C"/>
                  </a:solidFill>
                  <a:latin typeface="AvenirNext LT Pro Bold" panose="020B0804020202020204" pitchFamily="34" charset="0"/>
                </a:rPr>
                <a:t>70%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CF4A18-0AD5-6DC2-644E-47AEF33F7A4B}"/>
                </a:ext>
              </a:extLst>
            </p:cNvPr>
            <p:cNvSpPr txBox="1"/>
            <p:nvPr/>
          </p:nvSpPr>
          <p:spPr>
            <a:xfrm>
              <a:off x="7840034" y="4098575"/>
              <a:ext cx="2850204" cy="715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351">
                  <a:solidFill>
                    <a:srgbClr val="7FC41C"/>
                  </a:solidFill>
                  <a:latin typeface="Avenir LT Std 65 Medium" panose="020B0603020203020204" pitchFamily="34" charset="0"/>
                </a:rPr>
                <a:t>de las ciudades a nivel mundial ya </a:t>
              </a:r>
            </a:p>
            <a:p>
              <a:r>
                <a:rPr lang="es-ES" sz="1351">
                  <a:solidFill>
                    <a:srgbClr val="7FC41C"/>
                  </a:solidFill>
                  <a:latin typeface="Avenir LT Std 65 Medium" panose="020B0603020203020204" pitchFamily="34" charset="0"/>
                </a:rPr>
                <a:t>están experimentando los efectos del </a:t>
              </a:r>
            </a:p>
            <a:p>
              <a:r>
                <a:rPr lang="es-ES" sz="1351">
                  <a:solidFill>
                    <a:srgbClr val="7FC41C"/>
                  </a:solidFill>
                  <a:latin typeface="Avenir LT Std 65 Medium" panose="020B0603020203020204" pitchFamily="34" charset="0"/>
                </a:rPr>
                <a:t>cambio climático</a:t>
              </a:r>
              <a:endParaRPr lang="en-US" sz="1351">
                <a:solidFill>
                  <a:srgbClr val="7FC41C"/>
                </a:solidFill>
                <a:latin typeface="Avenir LT Std 65 Medium" panose="020B0603020203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B8CC89C-9BC1-740E-33F7-89526F15B626}"/>
              </a:ext>
            </a:extLst>
          </p:cNvPr>
          <p:cNvSpPr txBox="1"/>
          <p:nvPr/>
        </p:nvSpPr>
        <p:spPr>
          <a:xfrm>
            <a:off x="10260023" y="6482429"/>
            <a:ext cx="1432953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PA" sz="7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®</a:t>
            </a:r>
            <a:r>
              <a:rPr lang="es-PA" sz="75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CityAdapt</a:t>
            </a:r>
            <a:r>
              <a:rPr lang="es-PA" sz="7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unccelearn.org</a:t>
            </a:r>
            <a:endParaRPr lang="en-US" sz="7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Graphic 20" descr="Topography Map with solid fill">
            <a:extLst>
              <a:ext uri="{FF2B5EF4-FFF2-40B4-BE49-F238E27FC236}">
                <a16:creationId xmlns:a16="http://schemas.microsoft.com/office/drawing/2014/main" id="{77F278A6-3ED8-74E7-6FC3-9E0A55864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4988" y="4136779"/>
            <a:ext cx="1171698" cy="11716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36B294D-2A32-9AB6-6C2A-98C41E45365E}"/>
              </a:ext>
            </a:extLst>
          </p:cNvPr>
          <p:cNvSpPr txBox="1"/>
          <p:nvPr/>
        </p:nvSpPr>
        <p:spPr>
          <a:xfrm>
            <a:off x="2184964" y="4256860"/>
            <a:ext cx="1469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rgbClr val="7FC41C"/>
                </a:solidFill>
                <a:latin typeface="AvenirNext LT Pro Bold" panose="020B0804020202020204" pitchFamily="34" charset="0"/>
              </a:rPr>
              <a:t>3-5%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11064-3B7A-CC68-8E15-2875B84B7B0D}"/>
              </a:ext>
            </a:extLst>
          </p:cNvPr>
          <p:cNvSpPr txBox="1"/>
          <p:nvPr/>
        </p:nvSpPr>
        <p:spPr>
          <a:xfrm>
            <a:off x="2184964" y="4817043"/>
            <a:ext cx="3830433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351">
                <a:solidFill>
                  <a:srgbClr val="7FC41C"/>
                </a:solidFill>
                <a:latin typeface="Avenir LT Std 65 Medium" panose="020B0603020203020204" pitchFamily="34" charset="0"/>
              </a:rPr>
              <a:t>Del territorio del planeta está ocupado por ciudades</a:t>
            </a:r>
            <a:endParaRPr lang="en-US" sz="1351">
              <a:solidFill>
                <a:srgbClr val="7FC41C"/>
              </a:solidFill>
              <a:latin typeface="Avenir LT Std 65 Medium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72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7ECBFB9F-E95C-11CC-8C71-A7398EA793CA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Título de la diapositiva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73D09F-A61A-9A91-D794-DD06A4A83343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7A5DE6F9-122F-19ED-6BBD-38C8F906F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05069" y="420981"/>
            <a:ext cx="864661" cy="830304"/>
          </a:xfrm>
          <a:prstGeom prst="rect">
            <a:avLst/>
          </a:prstGeom>
        </p:spPr>
      </p:pic>
      <p:pic>
        <p:nvPicPr>
          <p:cNvPr id="5" name="Online Media 4" title="Pacto Global de Alcaldes por el Clima y la Energia - América Latina">
            <a:hlinkClick r:id="" action="ppaction://media"/>
            <a:extLst>
              <a:ext uri="{FF2B5EF4-FFF2-40B4-BE49-F238E27FC236}">
                <a16:creationId xmlns:a16="http://schemas.microsoft.com/office/drawing/2014/main" id="{702D50DA-BC6E-02F2-369D-B2591748DD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9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C1694AB-ABB5-56ED-6A9F-542DC9561DD7}"/>
              </a:ext>
            </a:extLst>
          </p:cNvPr>
          <p:cNvSpPr/>
          <p:nvPr/>
        </p:nvSpPr>
        <p:spPr>
          <a:xfrm>
            <a:off x="694222" y="2115800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950856-F400-7769-559D-18B3A936D4AC}"/>
              </a:ext>
            </a:extLst>
          </p:cNvPr>
          <p:cNvSpPr/>
          <p:nvPr/>
        </p:nvSpPr>
        <p:spPr>
          <a:xfrm>
            <a:off x="609755" y="2031585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5ECA86-19BB-493B-9847-515869C2384D}"/>
              </a:ext>
            </a:extLst>
          </p:cNvPr>
          <p:cNvSpPr/>
          <p:nvPr/>
        </p:nvSpPr>
        <p:spPr>
          <a:xfrm>
            <a:off x="3575645" y="2147274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AE2ECF-4460-40F9-78AC-289F7261F4AF}"/>
              </a:ext>
            </a:extLst>
          </p:cNvPr>
          <p:cNvSpPr/>
          <p:nvPr/>
        </p:nvSpPr>
        <p:spPr>
          <a:xfrm>
            <a:off x="3491178" y="2063059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87CB3D7-EAFF-3CCA-33BD-72ACF0658032}"/>
              </a:ext>
            </a:extLst>
          </p:cNvPr>
          <p:cNvSpPr/>
          <p:nvPr/>
        </p:nvSpPr>
        <p:spPr>
          <a:xfrm>
            <a:off x="6457068" y="2147274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FB042C-701D-E641-26A9-EBA595B567D8}"/>
              </a:ext>
            </a:extLst>
          </p:cNvPr>
          <p:cNvSpPr/>
          <p:nvPr/>
        </p:nvSpPr>
        <p:spPr>
          <a:xfrm>
            <a:off x="6372601" y="2063059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136E27A-646D-E91C-05D9-9A576884C1F3}"/>
              </a:ext>
            </a:extLst>
          </p:cNvPr>
          <p:cNvSpPr/>
          <p:nvPr/>
        </p:nvSpPr>
        <p:spPr>
          <a:xfrm>
            <a:off x="9338491" y="2178748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097AAC7-937D-55F2-7C49-216E637E0BAD}"/>
              </a:ext>
            </a:extLst>
          </p:cNvPr>
          <p:cNvSpPr/>
          <p:nvPr/>
        </p:nvSpPr>
        <p:spPr>
          <a:xfrm>
            <a:off x="9254024" y="2094533"/>
            <a:ext cx="2399852" cy="4224131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a</a:t>
            </a:r>
            <a:endParaRPr lang="es-P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D5467B-81C3-07CD-795D-0974104E7E08}"/>
              </a:ext>
            </a:extLst>
          </p:cNvPr>
          <p:cNvSpPr/>
          <p:nvPr/>
        </p:nvSpPr>
        <p:spPr>
          <a:xfrm>
            <a:off x="1107572" y="1755429"/>
            <a:ext cx="1406667" cy="96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F1BDE0-4FDD-C80A-ADE6-180A9AF56344}"/>
              </a:ext>
            </a:extLst>
          </p:cNvPr>
          <p:cNvSpPr/>
          <p:nvPr/>
        </p:nvSpPr>
        <p:spPr>
          <a:xfrm>
            <a:off x="4016742" y="1755429"/>
            <a:ext cx="1406667" cy="96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AA54F8-5391-6209-9E69-E4A2DDC8E503}"/>
              </a:ext>
            </a:extLst>
          </p:cNvPr>
          <p:cNvSpPr/>
          <p:nvPr/>
        </p:nvSpPr>
        <p:spPr>
          <a:xfrm>
            <a:off x="6925912" y="1755429"/>
            <a:ext cx="1406667" cy="96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18EDA3-E505-0AFB-ED6D-AB9D90ADCE68}"/>
              </a:ext>
            </a:extLst>
          </p:cNvPr>
          <p:cNvSpPr/>
          <p:nvPr/>
        </p:nvSpPr>
        <p:spPr>
          <a:xfrm>
            <a:off x="9835083" y="1755429"/>
            <a:ext cx="1406667" cy="96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6" name="Graphic 25" descr="Presentation with bar chart outline">
            <a:extLst>
              <a:ext uri="{FF2B5EF4-FFF2-40B4-BE49-F238E27FC236}">
                <a16:creationId xmlns:a16="http://schemas.microsoft.com/office/drawing/2014/main" id="{C8F8DF19-E884-E537-308B-9616AB77D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9649" y="1637333"/>
            <a:ext cx="914400" cy="914400"/>
          </a:xfrm>
          <a:prstGeom prst="rect">
            <a:avLst/>
          </a:prstGeom>
        </p:spPr>
      </p:pic>
      <p:sp>
        <p:nvSpPr>
          <p:cNvPr id="38" name="Título 1">
            <a:extLst>
              <a:ext uri="{FF2B5EF4-FFF2-40B4-BE49-F238E27FC236}">
                <a16:creationId xmlns:a16="http://schemas.microsoft.com/office/drawing/2014/main" id="{F2EC16C0-A45D-5B29-83F1-749EF1D07AF9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¡Miro! Instrucciones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EF0391A-9319-9315-7292-7A3F30345DA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9C279FE-A433-CF2A-46D9-13C016EAEB52}"/>
              </a:ext>
            </a:extLst>
          </p:cNvPr>
          <p:cNvSpPr txBox="1"/>
          <p:nvPr/>
        </p:nvSpPr>
        <p:spPr>
          <a:xfrm>
            <a:off x="693457" y="3596400"/>
            <a:ext cx="2125594" cy="1569660"/>
          </a:xfrm>
          <a:prstGeom prst="rect">
            <a:avLst/>
          </a:prstGeom>
          <a:noFill/>
        </p:spPr>
        <p:txBody>
          <a:bodyPr wrap="square" lIns="91440" tIns="45720" rIns="91440" bIns="45720" numCol="1" anchor="t">
            <a:spAutoFit/>
          </a:bodyPr>
          <a:lstStyle/>
          <a:p>
            <a:pPr algn="ctr"/>
            <a:r>
              <a:rPr lang="es-ES" sz="3200"/>
              <a:t>¿Ubicas tu casa en el mapa?</a:t>
            </a:r>
            <a:endParaRPr lang="es-ES" sz="3200" i="0" u="none" strike="noStrike" baseline="0">
              <a:solidFill>
                <a:srgbClr val="000000"/>
              </a:solidFill>
              <a:latin typeface="Titillium B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F101F-2B7E-6AC9-CA7B-7418EB34B120}"/>
              </a:ext>
            </a:extLst>
          </p:cNvPr>
          <p:cNvSpPr txBox="1"/>
          <p:nvPr/>
        </p:nvSpPr>
        <p:spPr>
          <a:xfrm>
            <a:off x="3651646" y="2366513"/>
            <a:ext cx="2125594" cy="378565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/>
            <a:r>
              <a:rPr lang="es-ES" sz="2800" i="0" u="none" strike="noStrike" baseline="0">
                <a:solidFill>
                  <a:srgbClr val="000000"/>
                </a:solidFill>
                <a:latin typeface="Titillium Bd"/>
              </a:rPr>
              <a:t>Agregar un </a:t>
            </a:r>
            <a:r>
              <a:rPr lang="es-ES" sz="2800" i="0" u="none" strike="noStrike" baseline="0" err="1">
                <a:solidFill>
                  <a:srgbClr val="000000"/>
                </a:solidFill>
                <a:latin typeface="Titillium Bd"/>
              </a:rPr>
              <a:t>post-it</a:t>
            </a:r>
            <a:r>
              <a:rPr lang="es-ES" sz="2800" i="0" u="none" strike="noStrike" baseline="0">
                <a:solidFill>
                  <a:srgbClr val="000000"/>
                </a:solidFill>
                <a:latin typeface="Titillium Bd"/>
              </a:rPr>
              <a:t> describiendo la población de tu ciudad </a:t>
            </a:r>
            <a:r>
              <a:rPr lang="es-ES" sz="2000" i="0" u="none" strike="noStrike" baseline="0">
                <a:solidFill>
                  <a:srgbClr val="000000"/>
                </a:solidFill>
                <a:latin typeface="Titillium Bd"/>
              </a:rPr>
              <a:t>(migrantes, indígenas, mayoría de personas mayores, etc.)</a:t>
            </a:r>
            <a:endParaRPr lang="es-ES" sz="2800" i="0" u="none" strike="noStrike" baseline="0">
              <a:solidFill>
                <a:srgbClr val="000000"/>
              </a:solidFill>
              <a:latin typeface="Titillium B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16DB3-2C60-51D6-C175-7EAF994FF960}"/>
              </a:ext>
            </a:extLst>
          </p:cNvPr>
          <p:cNvSpPr txBox="1"/>
          <p:nvPr/>
        </p:nvSpPr>
        <p:spPr>
          <a:xfrm>
            <a:off x="6509730" y="2473155"/>
            <a:ext cx="2125594" cy="3416320"/>
          </a:xfrm>
          <a:prstGeom prst="rect">
            <a:avLst/>
          </a:prstGeom>
          <a:noFill/>
        </p:spPr>
        <p:txBody>
          <a:bodyPr wrap="square" lIns="91440" tIns="45720" rIns="91440" bIns="45720" numCol="1" anchor="t">
            <a:spAutoFit/>
          </a:bodyPr>
          <a:lstStyle/>
          <a:p>
            <a:pPr algn="ctr"/>
            <a:r>
              <a:rPr lang="es-ES" sz="2400">
                <a:solidFill>
                  <a:srgbClr val="000000"/>
                </a:solidFill>
                <a:latin typeface="Titillium Bd"/>
              </a:rPr>
              <a:t>Ubica con los íconos los distintos tipos</a:t>
            </a:r>
            <a:r>
              <a:rPr lang="es-ES" sz="2400" i="0" u="none" strike="noStrike" baseline="0">
                <a:solidFill>
                  <a:srgbClr val="000000"/>
                </a:solidFill>
                <a:latin typeface="Titillium Bd"/>
              </a:rPr>
              <a:t> de actividades económicas</a:t>
            </a:r>
            <a:r>
              <a:rPr lang="es-ES" sz="2400">
                <a:solidFill>
                  <a:srgbClr val="000000"/>
                </a:solidFill>
                <a:latin typeface="Titillium Bd"/>
              </a:rPr>
              <a:t> </a:t>
            </a:r>
            <a:endParaRPr lang="es-ES" sz="2400" i="0" u="none" strike="noStrike" baseline="0">
              <a:solidFill>
                <a:srgbClr val="000000"/>
              </a:solidFill>
              <a:latin typeface="Titillium Bd"/>
            </a:endParaRPr>
          </a:p>
          <a:p>
            <a:pPr algn="ctr"/>
            <a:endParaRPr lang="es-ES" sz="2400">
              <a:solidFill>
                <a:srgbClr val="000000"/>
              </a:solidFill>
              <a:latin typeface="Titillium Bd"/>
            </a:endParaRPr>
          </a:p>
          <a:p>
            <a:pPr algn="ctr"/>
            <a:r>
              <a:rPr lang="es-ES" sz="2400" i="0" u="none" strike="noStrike" baseline="0">
                <a:solidFill>
                  <a:srgbClr val="000000"/>
                </a:solidFill>
                <a:latin typeface="Titillium Bd"/>
              </a:rPr>
              <a:t>(pesca, agricultura, servicios, etc.)</a:t>
            </a:r>
            <a:endParaRPr lang="es-ES" sz="3200" i="0" u="none" strike="noStrike" baseline="0">
              <a:solidFill>
                <a:srgbClr val="000000"/>
              </a:solidFill>
              <a:latin typeface="Titillium B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25D1B-0C6D-1499-522C-9DD4139B9967}"/>
              </a:ext>
            </a:extLst>
          </p:cNvPr>
          <p:cNvSpPr txBox="1"/>
          <p:nvPr/>
        </p:nvSpPr>
        <p:spPr>
          <a:xfrm>
            <a:off x="9338491" y="2469218"/>
            <a:ext cx="2125594" cy="35394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/>
            <a:r>
              <a:rPr lang="es-ES" sz="2800" i="0" u="none" strike="noStrike" baseline="0">
                <a:solidFill>
                  <a:srgbClr val="000000"/>
                </a:solidFill>
                <a:latin typeface="Titillium Bd"/>
              </a:rPr>
              <a:t>Agrega otra información que te parezca importante sobre la dinámica de tu ciudad</a:t>
            </a:r>
          </a:p>
        </p:txBody>
      </p:sp>
      <p:pic>
        <p:nvPicPr>
          <p:cNvPr id="11" name="Graphic 10" descr="Home1 outline">
            <a:extLst>
              <a:ext uri="{FF2B5EF4-FFF2-40B4-BE49-F238E27FC236}">
                <a16:creationId xmlns:a16="http://schemas.microsoft.com/office/drawing/2014/main" id="{3B5BC47F-0C89-B8CB-A0E2-780F33524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9555" y="1553118"/>
            <a:ext cx="914400" cy="914400"/>
          </a:xfrm>
          <a:prstGeom prst="rect">
            <a:avLst/>
          </a:prstGeom>
        </p:spPr>
      </p:pic>
      <p:pic>
        <p:nvPicPr>
          <p:cNvPr id="28" name="Graphic 27" descr="Remote work outline">
            <a:extLst>
              <a:ext uri="{FF2B5EF4-FFF2-40B4-BE49-F238E27FC236}">
                <a16:creationId xmlns:a16="http://schemas.microsoft.com/office/drawing/2014/main" id="{6592EAA9-12EE-CF80-547B-C8A320A72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0066" y="1662300"/>
            <a:ext cx="914400" cy="914400"/>
          </a:xfrm>
          <a:prstGeom prst="rect">
            <a:avLst/>
          </a:prstGeom>
        </p:spPr>
      </p:pic>
      <p:pic>
        <p:nvPicPr>
          <p:cNvPr id="13" name="Graphic 12" descr="Group success with solid fill">
            <a:extLst>
              <a:ext uri="{FF2B5EF4-FFF2-40B4-BE49-F238E27FC236}">
                <a16:creationId xmlns:a16="http://schemas.microsoft.com/office/drawing/2014/main" id="{164A6E7D-72E2-FE03-4CCB-CF91245EB4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0113" y="15637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60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7AE5022-5C0D-817C-BD79-26C65BD20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82" y="-32657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4E23FD-A143-AB15-7E9C-03C01817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4175" y="594632"/>
            <a:ext cx="1438275" cy="138112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E023F27-75BE-3C28-450E-2CF5CD47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52" y="1687625"/>
            <a:ext cx="5426529" cy="2105706"/>
          </a:xfrm>
        </p:spPr>
        <p:txBody>
          <a:bodyPr>
            <a:normAutofit/>
          </a:bodyPr>
          <a:lstStyle/>
          <a:p>
            <a:r>
              <a:rPr lang="es-ES"/>
              <a:t>¿Preguntas?</a:t>
            </a:r>
            <a:endParaRPr lang="es-PA" sz="36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085F2E1-A2AD-7DB7-B46E-90C0D5101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4112" y="1455446"/>
            <a:ext cx="50196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55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1">
            <a:extLst>
              <a:ext uri="{FF2B5EF4-FFF2-40B4-BE49-F238E27FC236}">
                <a16:creationId xmlns:a16="http://schemas.microsoft.com/office/drawing/2014/main" id="{F2EC16C0-A45D-5B29-83F1-749EF1D07AF9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Próxima sesión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EF0391A-9319-9315-7292-7A3F30345DA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áfico 2" descr="Agricultura contorno">
            <a:extLst>
              <a:ext uri="{FF2B5EF4-FFF2-40B4-BE49-F238E27FC236}">
                <a16:creationId xmlns:a16="http://schemas.microsoft.com/office/drawing/2014/main" id="{22F22ACF-D132-02AD-09B9-7C4BCE9AB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9957" y="4470010"/>
            <a:ext cx="2586110" cy="2586110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CBF85F06-112F-408B-C7C9-A8E0E9E24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58" y="3151163"/>
            <a:ext cx="3498980" cy="41148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EC6E8C18-2250-0998-C654-7289B28AC1E8}"/>
              </a:ext>
            </a:extLst>
          </p:cNvPr>
          <p:cNvSpPr txBox="1"/>
          <p:nvPr/>
        </p:nvSpPr>
        <p:spPr>
          <a:xfrm>
            <a:off x="3605469" y="5651640"/>
            <a:ext cx="5411922" cy="369332"/>
          </a:xfrm>
          <a:prstGeom prst="rect">
            <a:avLst/>
          </a:prstGeom>
          <a:noFill/>
        </p:spPr>
        <p:txBody>
          <a:bodyPr wrap="square" lIns="91440" tIns="45720" rIns="91440" bIns="45720" numCol="1" anchor="t">
            <a:spAutoFit/>
          </a:bodyPr>
          <a:lstStyle/>
          <a:p>
            <a:pPr algn="ctr"/>
            <a:r>
              <a:rPr lang="es-ES">
                <a:solidFill>
                  <a:schemeClr val="accent1">
                    <a:lumMod val="60000"/>
                    <a:lumOff val="40000"/>
                  </a:schemeClr>
                </a:solidFill>
              </a:rPr>
              <a:t>Hablaremos de los ecosistemas </a:t>
            </a:r>
            <a:endParaRPr lang="es-ES" i="0" u="none" strike="noStrike" baseline="0">
              <a:solidFill>
                <a:schemeClr val="accent1">
                  <a:lumMod val="60000"/>
                  <a:lumOff val="40000"/>
                </a:schemeClr>
              </a:solidFill>
              <a:latin typeface="Titillium Bd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C0C425F7-A275-135B-A209-944D521CA511}"/>
              </a:ext>
            </a:extLst>
          </p:cNvPr>
          <p:cNvCxnSpPr>
            <a:cxnSpLocks/>
          </p:cNvCxnSpPr>
          <p:nvPr/>
        </p:nvCxnSpPr>
        <p:spPr>
          <a:xfrm>
            <a:off x="4445392" y="6020972"/>
            <a:ext cx="3924885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8ED9C34E-2BFF-A61E-A9DC-427F2A941382}"/>
              </a:ext>
            </a:extLst>
          </p:cNvPr>
          <p:cNvCxnSpPr>
            <a:cxnSpLocks/>
          </p:cNvCxnSpPr>
          <p:nvPr/>
        </p:nvCxnSpPr>
        <p:spPr>
          <a:xfrm>
            <a:off x="4450264" y="6314049"/>
            <a:ext cx="763388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">
            <a:extLst>
              <a:ext uri="{FF2B5EF4-FFF2-40B4-BE49-F238E27FC236}">
                <a16:creationId xmlns:a16="http://schemas.microsoft.com/office/drawing/2014/main" id="{551E3C37-CC06-64A5-4310-86F8081EE519}"/>
              </a:ext>
            </a:extLst>
          </p:cNvPr>
          <p:cNvSpPr txBox="1"/>
          <p:nvPr/>
        </p:nvSpPr>
        <p:spPr>
          <a:xfrm>
            <a:off x="7132277" y="5885538"/>
            <a:ext cx="5411922" cy="369332"/>
          </a:xfrm>
          <a:prstGeom prst="rect">
            <a:avLst/>
          </a:prstGeom>
          <a:noFill/>
        </p:spPr>
        <p:txBody>
          <a:bodyPr wrap="square" lIns="91440" tIns="45720" rIns="91440" bIns="45720" numCol="1" anchor="t">
            <a:spAutoFit/>
          </a:bodyPr>
          <a:lstStyle/>
          <a:p>
            <a:pPr algn="ctr"/>
            <a:r>
              <a:rPr lang="es-ES"/>
              <a:t>Y su rol en las ciudades</a:t>
            </a:r>
            <a:endParaRPr lang="es-ES" i="0" u="none" strike="noStrike" baseline="0">
              <a:solidFill>
                <a:srgbClr val="000000"/>
              </a:solidFill>
              <a:latin typeface="Titillium Bd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elo 3D 13" descr="Paisaje con cascada">
                <a:extLst>
                  <a:ext uri="{FF2B5EF4-FFF2-40B4-BE49-F238E27FC236}">
                    <a16:creationId xmlns:a16="http://schemas.microsoft.com/office/drawing/2014/main" id="{3523D004-DED4-E282-FC28-5DFC695239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1800468"/>
                  </p:ext>
                </p:extLst>
              </p:nvPr>
            </p:nvGraphicFramePr>
            <p:xfrm>
              <a:off x="6419391" y="896435"/>
              <a:ext cx="4605765" cy="4872215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605765" cy="4872215"/>
                    </a:xfrm>
                    <a:prstGeom prst="rect">
                      <a:avLst/>
                    </a:prstGeom>
                  </am3d:spPr>
                  <am3d:camera>
                    <am3d:pos x="0" y="0" z="6863568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205847" d="1000000"/>
                    <am3d:preTrans dx="642278" dy="-9268046" dz="3515223"/>
                    <am3d:scale>
                      <am3d:sx n="1000000" d="1000000"/>
                      <am3d:sy n="1000000" d="1000000"/>
                      <am3d:sz n="1000000" d="1000000"/>
                    </am3d:scale>
                    <am3d:rot ax="3221176" ay="512509" az="68552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71560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elo 3D 13" descr="Paisaje con cascada">
                <a:extLst>
                  <a:ext uri="{FF2B5EF4-FFF2-40B4-BE49-F238E27FC236}">
                    <a16:creationId xmlns:a16="http://schemas.microsoft.com/office/drawing/2014/main" id="{3523D004-DED4-E282-FC28-5DFC695239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19391" y="896435"/>
                <a:ext cx="4605765" cy="4872215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">
            <a:extLst>
              <a:ext uri="{FF2B5EF4-FFF2-40B4-BE49-F238E27FC236}">
                <a16:creationId xmlns:a16="http://schemas.microsoft.com/office/drawing/2014/main" id="{19ECA707-6F4C-DAF2-B17A-BAB710251925}"/>
              </a:ext>
            </a:extLst>
          </p:cNvPr>
          <p:cNvSpPr txBox="1"/>
          <p:nvPr/>
        </p:nvSpPr>
        <p:spPr>
          <a:xfrm>
            <a:off x="334915" y="1768786"/>
            <a:ext cx="5411922" cy="923330"/>
          </a:xfrm>
          <a:prstGeom prst="rect">
            <a:avLst/>
          </a:prstGeom>
          <a:noFill/>
        </p:spPr>
        <p:txBody>
          <a:bodyPr wrap="square" lIns="91440" tIns="45720" rIns="91440" bIns="45720" numCol="1" anchor="t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/>
              <a:t>PPT de hasta 3 diapositivas para mostrarnos los ecosistemas de tu ciudad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/>
              <a:t>Imágenes estructuradas en un </a:t>
            </a:r>
            <a:r>
              <a:rPr lang="es-ES" err="1"/>
              <a:t>reel</a:t>
            </a:r>
            <a:r>
              <a:rPr lang="es-ES"/>
              <a:t> 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A87CFD4-56A7-DCFD-EDA0-A4319E3D7135}"/>
              </a:ext>
            </a:extLst>
          </p:cNvPr>
          <p:cNvSpPr/>
          <p:nvPr/>
        </p:nvSpPr>
        <p:spPr>
          <a:xfrm>
            <a:off x="4445392" y="6437805"/>
            <a:ext cx="7343334" cy="37279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Haz tu envío </a:t>
            </a:r>
            <a:r>
              <a:rPr lang="es-MX" b="1"/>
              <a:t>hasta el viernes 10 de mayo </a:t>
            </a:r>
            <a:r>
              <a:rPr lang="es-MX"/>
              <a:t>a natalia.lopezalvarez@un.org</a:t>
            </a:r>
            <a:endParaRPr lang="es-AR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4297935-62C8-0847-18D9-6A2414A05973}"/>
              </a:ext>
            </a:extLst>
          </p:cNvPr>
          <p:cNvSpPr/>
          <p:nvPr/>
        </p:nvSpPr>
        <p:spPr>
          <a:xfrm>
            <a:off x="9931791" y="1768786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Humedales</a:t>
            </a:r>
            <a:endParaRPr lang="es-AR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F6830B17-B85F-DE9D-7348-1ADEDE065D2B}"/>
              </a:ext>
            </a:extLst>
          </p:cNvPr>
          <p:cNvSpPr/>
          <p:nvPr/>
        </p:nvSpPr>
        <p:spPr>
          <a:xfrm>
            <a:off x="9931791" y="2229607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Bosques</a:t>
            </a:r>
            <a:endParaRPr lang="es-AR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1C7C7A76-1972-8586-A1A1-A2C2EB93647F}"/>
              </a:ext>
            </a:extLst>
          </p:cNvPr>
          <p:cNvSpPr/>
          <p:nvPr/>
        </p:nvSpPr>
        <p:spPr>
          <a:xfrm>
            <a:off x="9957947" y="2731684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Parques</a:t>
            </a:r>
            <a:endParaRPr lang="es-AR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7F11F5D-1F95-8052-313E-B9B8FE8D08E6}"/>
              </a:ext>
            </a:extLst>
          </p:cNvPr>
          <p:cNvSpPr/>
          <p:nvPr/>
        </p:nvSpPr>
        <p:spPr>
          <a:xfrm>
            <a:off x="9957946" y="3244334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Ríos</a:t>
            </a:r>
            <a:endParaRPr lang="es-AR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7E4AEBE-67A2-69A3-431A-C9331A0A4981}"/>
              </a:ext>
            </a:extLst>
          </p:cNvPr>
          <p:cNvSpPr/>
          <p:nvPr/>
        </p:nvSpPr>
        <p:spPr>
          <a:xfrm>
            <a:off x="9957946" y="3765241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Desiertos</a:t>
            </a:r>
            <a:endParaRPr lang="es-AR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B733E0A1-A870-938D-25C2-E4D83A55DADF}"/>
              </a:ext>
            </a:extLst>
          </p:cNvPr>
          <p:cNvSpPr/>
          <p:nvPr/>
        </p:nvSpPr>
        <p:spPr>
          <a:xfrm>
            <a:off x="9957946" y="4269675"/>
            <a:ext cx="2260209" cy="36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Manglares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4429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7AE5022-5C0D-817C-BD79-26C65BD20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82" y="-32657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4E23FD-A143-AB15-7E9C-03C01817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4175" y="594632"/>
            <a:ext cx="1438275" cy="138112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E023F27-75BE-3C28-450E-2CF5CD47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52" y="1687625"/>
            <a:ext cx="5426529" cy="2105706"/>
          </a:xfrm>
        </p:spPr>
        <p:txBody>
          <a:bodyPr>
            <a:normAutofit/>
          </a:bodyPr>
          <a:lstStyle/>
          <a:p>
            <a:r>
              <a:rPr lang="es-ES"/>
              <a:t>¡Gracias!</a:t>
            </a:r>
            <a:endParaRPr lang="es-PA" sz="36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085F2E1-A2AD-7DB7-B46E-90C0D5101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4112" y="1455446"/>
            <a:ext cx="50196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46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239EDC6-D219-8D67-E332-733E00D28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4133" y="396825"/>
            <a:ext cx="4922367" cy="232680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81B2BDF-C08D-036E-33CA-30455B902756}"/>
              </a:ext>
            </a:extLst>
          </p:cNvPr>
          <p:cNvSpPr txBox="1">
            <a:spLocks/>
          </p:cNvSpPr>
          <p:nvPr/>
        </p:nvSpPr>
        <p:spPr>
          <a:xfrm>
            <a:off x="460900" y="603130"/>
            <a:ext cx="10515600" cy="7283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/>
              <a:t>NAP Ciudades - Uruguay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33E00-F035-97DE-D230-E4B307FC0997}"/>
              </a:ext>
            </a:extLst>
          </p:cNvPr>
          <p:cNvCxnSpPr>
            <a:cxnSpLocks/>
          </p:cNvCxnSpPr>
          <p:nvPr/>
        </p:nvCxnSpPr>
        <p:spPr>
          <a:xfrm>
            <a:off x="0" y="1251285"/>
            <a:ext cx="115503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89347D5E-F706-EE3F-E44D-49F5E6FA8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0501" y="2531847"/>
            <a:ext cx="5920599" cy="5192427"/>
          </a:xfrm>
          <a:prstGeom prst="rect">
            <a:avLst/>
          </a:prstGeom>
        </p:spPr>
      </p:pic>
      <p:pic>
        <p:nvPicPr>
          <p:cNvPr id="5" name="Picture 4" descr="A circuit board&#10;&#10;Description automatically generated">
            <a:extLst>
              <a:ext uri="{FF2B5EF4-FFF2-40B4-BE49-F238E27FC236}">
                <a16:creationId xmlns:a16="http://schemas.microsoft.com/office/drawing/2014/main" id="{A3EA1642-687D-4FB4-93A1-9DE1DC082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18" y="830665"/>
            <a:ext cx="3906582" cy="14966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FA7B00-D00B-9217-FA48-ADB1DE1A3C54}"/>
              </a:ext>
            </a:extLst>
          </p:cNvPr>
          <p:cNvSpPr txBox="1"/>
          <p:nvPr/>
        </p:nvSpPr>
        <p:spPr>
          <a:xfrm>
            <a:off x="723114" y="1724314"/>
            <a:ext cx="5174919" cy="4801314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1. Desarrollo de </a:t>
            </a:r>
            <a:r>
              <a:rPr lang="es-ES" b="1" i="0" u="none" strike="noStrike" baseline="0">
                <a:solidFill>
                  <a:srgbClr val="000000"/>
                </a:solidFill>
                <a:latin typeface="Titillium Bd"/>
              </a:rPr>
              <a:t>instrumentos de ordenamiento 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territorial que incorporan la adaptación al cambio climático </a:t>
            </a:r>
          </a:p>
          <a:p>
            <a:r>
              <a:rPr lang="es-ES">
                <a:solidFill>
                  <a:srgbClr val="000000"/>
                </a:solidFill>
                <a:latin typeface="Titillium Bd"/>
              </a:rPr>
              <a:t>5. 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Incorporar los sistemas de espacios verdes en la planificación y gestión de las ciudades</a:t>
            </a:r>
          </a:p>
          <a:p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6. Resignificación de suelo en </a:t>
            </a:r>
            <a:r>
              <a:rPr lang="es-ES" b="1" i="0" u="none" strike="noStrike" baseline="0">
                <a:solidFill>
                  <a:srgbClr val="000000"/>
                </a:solidFill>
                <a:latin typeface="Titillium Bd"/>
              </a:rPr>
              <a:t>zonas inundables 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mediante la creación de parques y áreas recreativas compatibles con la inundación</a:t>
            </a:r>
            <a:endParaRPr lang="es-ES">
              <a:solidFill>
                <a:srgbClr val="000000"/>
              </a:solidFill>
              <a:latin typeface="Titillium Bd"/>
            </a:endParaRPr>
          </a:p>
          <a:p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7. Implementar acciones de </a:t>
            </a:r>
            <a:r>
              <a:rPr lang="es-ES" b="1" i="0" u="none" strike="noStrike" baseline="0">
                <a:solidFill>
                  <a:srgbClr val="000000"/>
                </a:solidFill>
                <a:latin typeface="Titillium Bd"/>
              </a:rPr>
              <a:t>relocalización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 de viviendas en zonas de riesgo alto de inundación</a:t>
            </a:r>
          </a:p>
          <a:p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8. Adaptación de </a:t>
            </a:r>
            <a:r>
              <a:rPr lang="es-ES" b="1" i="0" u="none" strike="noStrike" baseline="0">
                <a:solidFill>
                  <a:srgbClr val="000000"/>
                </a:solidFill>
                <a:latin typeface="Titillium Bd"/>
              </a:rPr>
              <a:t>edificaciones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 frente a diversas amenazas climáticas, incluyendo el riesgo medio de inundación.</a:t>
            </a:r>
            <a:endParaRPr lang="es-ES">
              <a:solidFill>
                <a:srgbClr val="000000"/>
              </a:solidFill>
              <a:latin typeface="Titillium Bd"/>
            </a:endParaRPr>
          </a:p>
          <a:p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11. Incorporación de la adaptación al cambio climático en la </a:t>
            </a:r>
            <a:r>
              <a:rPr lang="es-ES" b="1" i="0" u="none" strike="noStrike" baseline="0">
                <a:solidFill>
                  <a:srgbClr val="000000"/>
                </a:solidFill>
                <a:latin typeface="Titillium Bd"/>
              </a:rPr>
              <a:t>educación formal y no formal</a:t>
            </a:r>
            <a:r>
              <a:rPr lang="es-ES" i="0" u="none" strike="noStrike" baseline="0">
                <a:solidFill>
                  <a:srgbClr val="000000"/>
                </a:solidFill>
                <a:latin typeface="Titillium Bd"/>
              </a:rPr>
              <a:t>, así como en campañas de información y sensibilización en el ámbito urbano.</a:t>
            </a:r>
          </a:p>
        </p:txBody>
      </p:sp>
    </p:spTree>
    <p:extLst>
      <p:ext uri="{BB962C8B-B14F-4D97-AF65-F5344CB8AC3E}">
        <p14:creationId xmlns:p14="http://schemas.microsoft.com/office/powerpoint/2010/main" val="1463543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DB51AF-B4B7-2390-F96E-2A458695795E}"/>
              </a:ext>
            </a:extLst>
          </p:cNvPr>
          <p:cNvSpPr/>
          <p:nvPr/>
        </p:nvSpPr>
        <p:spPr>
          <a:xfrm>
            <a:off x="0" y="0"/>
            <a:ext cx="3358345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C7F7B29-892E-1695-3140-4E16C8DEC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497" y="143129"/>
            <a:ext cx="2976155" cy="2165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31DEF6-A56F-36BE-30FE-97CCF1D86943}"/>
              </a:ext>
            </a:extLst>
          </p:cNvPr>
          <p:cNvSpPr txBox="1"/>
          <p:nvPr/>
        </p:nvSpPr>
        <p:spPr>
          <a:xfrm>
            <a:off x="1612268" y="487446"/>
            <a:ext cx="20566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/>
              <a:t>Algunos </a:t>
            </a:r>
          </a:p>
          <a:p>
            <a:pPr algn="ctr"/>
            <a:r>
              <a:rPr lang="es-ES" sz="3200"/>
              <a:t>conceptos </a:t>
            </a:r>
          </a:p>
          <a:p>
            <a:pPr algn="ctr"/>
            <a:r>
              <a:rPr lang="es-ES" sz="3200"/>
              <a:t>clave</a:t>
            </a:r>
          </a:p>
        </p:txBody>
      </p:sp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C9AE26BB-DFCA-4FD8-E08B-58FD4EC9F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345" y="2348122"/>
            <a:ext cx="8908434" cy="44706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8928BF-E4C6-CBF5-928C-E8385605F7D9}"/>
              </a:ext>
            </a:extLst>
          </p:cNvPr>
          <p:cNvSpPr txBox="1">
            <a:spLocks/>
          </p:cNvSpPr>
          <p:nvPr/>
        </p:nvSpPr>
        <p:spPr>
          <a:xfrm>
            <a:off x="4932219" y="487446"/>
            <a:ext cx="6002060" cy="112481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kern="0">
                <a:latin typeface="Roboto" panose="020B0604020202020204"/>
              </a:rPr>
              <a:t>Pérdida y daño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kern="0">
                <a:latin typeface="Roboto" panose="020B0604020202020204"/>
              </a:rPr>
              <a:t>Financiamiento y transición justa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kern="0">
                <a:latin typeface="Roboto" panose="020B0604020202020204"/>
              </a:rPr>
              <a:t>Acuerdos no vinculantes y ratificación nacional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kern="0">
                <a:latin typeface="Roboto" panose="020B0604020202020204"/>
              </a:rPr>
              <a:t>Responsabilidad común pero diferenciada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kern="0">
                <a:latin typeface="Roboto" panose="020B0604020202020204"/>
              </a:rPr>
              <a:t>Limitar aumento de temperatura a menos de 2°C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27FBB8-4766-718F-3C8E-A3CC27F3A831}"/>
              </a:ext>
            </a:extLst>
          </p:cNvPr>
          <p:cNvSpPr/>
          <p:nvPr/>
        </p:nvSpPr>
        <p:spPr>
          <a:xfrm>
            <a:off x="4932219" y="328246"/>
            <a:ext cx="4786212" cy="146538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37632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AAA876-8737-2FD8-B129-271424FC0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309" y="0"/>
            <a:ext cx="945538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98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8df46b97-88c8-402b-9481-6dd9823e9bd4">
      <Terms xmlns="http://schemas.microsoft.com/office/infopath/2007/PartnerControls"/>
    </lcf76f155ced4ddcb4097134ff3c332f>
    <MediaLengthInSeconds xmlns="8df46b97-88c8-402b-9481-6dd9823e9bd4" xsi:nil="true"/>
    <SharedWithUsers xmlns="ace7fbb7-773b-4b6d-9a9f-9cee60acdb66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4BEBE26C3E7F488B1FDE0ACFF1B295" ma:contentTypeVersion="18" ma:contentTypeDescription="Create a new document." ma:contentTypeScope="" ma:versionID="fdcb74f9d9217b14e6139d81f94ce6fa">
  <xsd:schema xmlns:xsd="http://www.w3.org/2001/XMLSchema" xmlns:xs="http://www.w3.org/2001/XMLSchema" xmlns:p="http://schemas.microsoft.com/office/2006/metadata/properties" xmlns:ns2="8df46b97-88c8-402b-9481-6dd9823e9bd4" xmlns:ns3="ace7fbb7-773b-4b6d-9a9f-9cee60acdb66" xmlns:ns4="985ec44e-1bab-4c0b-9df0-6ba128686fc9" targetNamespace="http://schemas.microsoft.com/office/2006/metadata/properties" ma:root="true" ma:fieldsID="c32fc0e22bf58ac858ba762fd7532b26" ns2:_="" ns3:_="" ns4:_="">
    <xsd:import namespace="8df46b97-88c8-402b-9481-6dd9823e9bd4"/>
    <xsd:import namespace="ace7fbb7-773b-4b6d-9a9f-9cee60acdb66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46b97-88c8-402b-9481-6dd9823e9b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e7fbb7-773b-4b6d-9a9f-9cee60acdb6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3f9ac88-7024-466d-8d60-48cfc303ecde}" ma:internalName="TaxCatchAll" ma:showField="CatchAllData" ma:web="ace7fbb7-773b-4b6d-9a9f-9cee60acdb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76A2BC-096D-41A2-A964-9869DE2723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A45565-3858-4866-9EA5-F2B6B60273A4}">
  <ds:schemaRefs>
    <ds:schemaRef ds:uri="8df46b97-88c8-402b-9481-6dd9823e9bd4"/>
    <ds:schemaRef ds:uri="985ec44e-1bab-4c0b-9df0-6ba128686fc9"/>
    <ds:schemaRef ds:uri="ace7fbb7-773b-4b6d-9a9f-9cee60acdb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A81A3B6-16F4-41D3-813F-B8424E0B2615}">
  <ds:schemaRefs>
    <ds:schemaRef ds:uri="8df46b97-88c8-402b-9481-6dd9823e9bd4"/>
    <ds:schemaRef ds:uri="985ec44e-1bab-4c0b-9df0-6ba128686fc9"/>
    <ds:schemaRef ds:uri="ace7fbb7-773b-4b6d-9a9f-9cee60acdb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28</Slides>
  <Notes>3</Notes>
  <HiddenSlides>3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I. ¿Qué es el cambio climático?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II. Gobernanza local, gobernanza global</vt:lpstr>
      <vt:lpstr>Presentación de PowerPoint</vt:lpstr>
      <vt:lpstr>Presentación de PowerPoint</vt:lpstr>
      <vt:lpstr>Presentación de PowerPoint</vt:lpstr>
      <vt:lpstr>III. ¿Cómo son nuestras ciudades?</vt:lpstr>
      <vt:lpstr>Presentación de PowerPoint</vt:lpstr>
      <vt:lpstr>Presentación de PowerPoint</vt:lpstr>
      <vt:lpstr>Presentación de PowerPoint</vt:lpstr>
      <vt:lpstr>Presentación de PowerPoint</vt:lpstr>
      <vt:lpstr>¿Preguntas?</vt:lpstr>
      <vt:lpstr>Presentación de PowerPoint</vt:lpstr>
      <vt:lpstr>¡Gracias!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2</cp:revision>
  <dcterms:created xsi:type="dcterms:W3CDTF">2024-04-11T17:28:31Z</dcterms:created>
  <dcterms:modified xsi:type="dcterms:W3CDTF">2024-05-06T16:01:57Z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0x010100284BEBE26C3E7F488B1FDE0ACFF1B295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