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730" r:id="rId3"/>
  </p:sldMasterIdLst>
  <p:notesMasterIdLst>
    <p:notesMasterId r:id="rId11"/>
  </p:notesMasterIdLst>
  <p:handoutMasterIdLst>
    <p:handoutMasterId r:id="rId12"/>
  </p:handoutMasterIdLst>
  <p:sldIdLst>
    <p:sldId id="257" r:id="rId4"/>
    <p:sldId id="3347" r:id="rId5"/>
    <p:sldId id="3685" r:id="rId6"/>
    <p:sldId id="3321" r:id="rId7"/>
    <p:sldId id="3337" r:id="rId8"/>
    <p:sldId id="3412" r:id="rId9"/>
    <p:sldId id="311" r:id="rId10"/>
  </p:sldIdLst>
  <p:sldSz cx="12192000" cy="6858000"/>
  <p:notesSz cx="6858000" cy="9144000"/>
  <p:defaultTextStyle>
    <a:defPPr>
      <a:defRPr lang="en-US"/>
    </a:defPPr>
    <a:lvl1pPr marL="0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9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1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ps for a successful presentation" id="{FC232CDB-8A9E-1148-994D-E4401834FBC7}">
          <p14:sldIdLst/>
        </p14:section>
        <p14:section name="Intro slide options" id="{6DE3BC16-BA9D-514E-992B-9D4CE90FC4DB}">
          <p14:sldIdLst>
            <p14:sldId id="257"/>
          </p14:sldIdLst>
        </p14:section>
        <p14:section name="Quote slide" id="{45C34FC4-B2B6-5D40-87DC-91F9DBFCD590}">
          <p14:sldIdLst/>
        </p14:section>
        <p14:section name="Content slide options - text only" id="{B3BC6B92-6142-6643-B1B4-33A02C6873F2}">
          <p14:sldIdLst>
            <p14:sldId id="3347"/>
            <p14:sldId id="3685"/>
            <p14:sldId id="3321"/>
            <p14:sldId id="3337"/>
          </p14:sldIdLst>
        </p14:section>
        <p14:section name="Content slide options - bulleted lists" id="{E466CC74-660C-FC46-A0E3-BF41A350C32C}">
          <p14:sldIdLst>
            <p14:sldId id="3412"/>
          </p14:sldIdLst>
        </p14:section>
        <p14:section name="Sign off slide" id="{DF88D4E2-3FCD-694C-A611-EC711783F631}">
          <p14:sldIdLst>
            <p14:sldId id="311"/>
          </p14:sldIdLst>
        </p14:section>
        <p14:section name="Content slide options - images" id="{309F6C77-BCBF-EC49-A40B-7F96ADAE62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jith Ramadas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AEEF"/>
    <a:srgbClr val="43C9D6"/>
    <a:srgbClr val="A4C2D2"/>
    <a:srgbClr val="C7EAFB"/>
    <a:srgbClr val="E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3987" autoAdjust="0"/>
  </p:normalViewPr>
  <p:slideViewPr>
    <p:cSldViewPr snapToGrid="0" snapToObjects="1">
      <p:cViewPr varScale="1">
        <p:scale>
          <a:sx n="102" d="100"/>
          <a:sy n="102" d="100"/>
        </p:scale>
        <p:origin x="9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-55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506EF-06C3-404C-8F89-57A0E21DDE2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CCDC5-2EC0-A947-93ED-82E1F9248E9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8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1C28-0F0C-214E-8322-B87F8AA539D8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311DB-C32A-CC46-90F4-CE205A9DE94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5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9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1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457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311DB-C32A-CC46-90F4-CE205A9DE94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8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311DB-C32A-CC46-90F4-CE205A9DE9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311DB-C32A-CC46-90F4-CE205A9DE9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311DB-C32A-CC46-90F4-CE205A9DE94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1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311DB-C32A-CC46-90F4-CE205A9DE94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0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1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19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7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3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52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8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3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76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17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41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2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20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4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5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5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6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55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3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36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0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0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3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6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 err="1"/>
              <a:t>sjdlf</a:t>
            </a:r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 smtClean="0"/>
              <a:pPr/>
              <a:t>8/1/23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742845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Roboto Regular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Roboto Regular"/>
        </a:defRPr>
      </a:lvl3pPr>
      <a:lvl4pPr marL="1599975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4pPr>
      <a:lvl5pPr marL="2171395" indent="-342852" algn="l" defTabSz="457136" rtl="0" eaLnBrk="1" latinLnBrk="0" hangingPunct="1">
        <a:spcBef>
          <a:spcPct val="20000"/>
        </a:spcBef>
        <a:buFont typeface="Wingdings" charset="2"/>
        <a:buChar char="v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5pPr>
      <a:lvl6pPr marL="251424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741" r:id="rId10"/>
  </p:sldLayoutIdLst>
  <p:txStyles>
    <p:titleStyle>
      <a:lvl1pPr algn="l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742845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Roboto Regular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Roboto Regular"/>
        </a:defRPr>
      </a:lvl3pPr>
      <a:lvl4pPr marL="1599975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4pPr>
      <a:lvl5pPr marL="2057111" indent="-228568" algn="l" defTabSz="45713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5pPr>
      <a:lvl6pPr marL="251424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2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742845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Roboto Regular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Roboto Regular"/>
        </a:defRPr>
      </a:lvl3pPr>
      <a:lvl4pPr marL="1599975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4pPr>
      <a:lvl5pPr marL="2057111" indent="-228568" algn="l" defTabSz="45713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5pPr>
      <a:lvl6pPr marL="251424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499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7C819F-BFEA-0249-B6FC-ED743D9D6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339" y="824107"/>
            <a:ext cx="4765170" cy="17542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1FACEC-C4E6-D53C-4E59-59E216CF64BF}"/>
              </a:ext>
            </a:extLst>
          </p:cNvPr>
          <p:cNvSpPr txBox="1"/>
          <p:nvPr/>
        </p:nvSpPr>
        <p:spPr>
          <a:xfrm>
            <a:off x="4624268" y="3700077"/>
            <a:ext cx="7590020" cy="16682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s-ES_tradnl" sz="1400" b="1" dirty="0">
              <a:solidFill>
                <a:srgbClr val="00B0F0"/>
              </a:solidFill>
              <a:latin typeface="Avenir book"/>
              <a:ea typeface="+mj-ea"/>
              <a:cs typeface="+mj-cs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E537359C-4DC6-3294-9F50-FE8459F7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84" y="2953736"/>
            <a:ext cx="6615665" cy="20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924442-EA3D-00AA-9C53-AAE885E36BBF}"/>
              </a:ext>
            </a:extLst>
          </p:cNvPr>
          <p:cNvSpPr txBox="1"/>
          <p:nvPr/>
        </p:nvSpPr>
        <p:spPr>
          <a:xfrm>
            <a:off x="10629900" y="6252995"/>
            <a:ext cx="1562100" cy="49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ES_tradnl" sz="1400" b="1" dirty="0">
                <a:solidFill>
                  <a:srgbClr val="00B0F0"/>
                </a:solidFill>
                <a:latin typeface="Avenir book"/>
                <a:ea typeface="+mj-ea"/>
                <a:cs typeface="+mj-cs"/>
              </a:rPr>
              <a:t>Agosto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0E11F4-7E0F-CAEA-883A-8E40F9C7CA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7" r="14933"/>
          <a:stretch/>
        </p:blipFill>
        <p:spPr>
          <a:xfrm>
            <a:off x="0" y="0"/>
            <a:ext cx="4919643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715375-2D11-25B8-59E3-442C91826640}"/>
              </a:ext>
            </a:extLst>
          </p:cNvPr>
          <p:cNvSpPr txBox="1"/>
          <p:nvPr/>
        </p:nvSpPr>
        <p:spPr>
          <a:xfrm>
            <a:off x="10740220" y="3140450"/>
            <a:ext cx="134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92D050"/>
                </a:solidFill>
                <a:latin typeface="Avenir Next" panose="020B0503020202020204" pitchFamily="34" charset="0"/>
              </a:rPr>
              <a:t>R</a:t>
            </a:r>
            <a:r>
              <a:rPr lang="es-MX" sz="2400" b="1" dirty="0">
                <a:solidFill>
                  <a:srgbClr val="00B050"/>
                </a:solidFill>
                <a:latin typeface="Avenir Next" panose="020B0503020202020204" pitchFamily="34" charset="0"/>
              </a:rPr>
              <a:t>2</a:t>
            </a:r>
            <a:r>
              <a:rPr lang="es-MX" sz="4000" b="1" dirty="0">
                <a:solidFill>
                  <a:srgbClr val="00B0F0"/>
                </a:solidFill>
                <a:latin typeface="Avenir Next" panose="020B0503020202020204" pitchFamily="34" charset="0"/>
              </a:rPr>
              <a:t>R</a:t>
            </a:r>
            <a:endParaRPr lang="es-MX" sz="4000" b="1" dirty="0">
              <a:latin typeface="Avenir Next" panose="020B05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B690BF-FC33-7AE3-7EF2-577085002C6E}"/>
              </a:ext>
            </a:extLst>
          </p:cNvPr>
          <p:cNvSpPr txBox="1"/>
          <p:nvPr/>
        </p:nvSpPr>
        <p:spPr>
          <a:xfrm>
            <a:off x="5598942" y="4009292"/>
            <a:ext cx="5812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venir Next" panose="020B0503020202020204" pitchFamily="34" charset="0"/>
              </a:rPr>
              <a:t>Impulsando el financiamiento de las Soluciones basadas en Naturaleza</a:t>
            </a:r>
          </a:p>
        </p:txBody>
      </p:sp>
    </p:spTree>
    <p:extLst>
      <p:ext uri="{BB962C8B-B14F-4D97-AF65-F5344CB8AC3E}">
        <p14:creationId xmlns:p14="http://schemas.microsoft.com/office/powerpoint/2010/main" val="258657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77093591-BF5A-A941-888F-6365DD4F5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" y="1140933"/>
            <a:ext cx="12188824" cy="5335572"/>
          </a:xfrm>
          <a:custGeom>
            <a:avLst/>
            <a:gdLst>
              <a:gd name="connsiteX0" fmla="*/ 21768424 w 24377648"/>
              <a:gd name="connsiteY0" fmla="*/ 8899217 h 10671144"/>
              <a:gd name="connsiteX1" fmla="*/ 24377648 w 24377648"/>
              <a:gd name="connsiteY1" fmla="*/ 8899217 h 10671144"/>
              <a:gd name="connsiteX2" fmla="*/ 24377648 w 24377648"/>
              <a:gd name="connsiteY2" fmla="*/ 9401063 h 10671144"/>
              <a:gd name="connsiteX3" fmla="*/ 21768424 w 24377648"/>
              <a:gd name="connsiteY3" fmla="*/ 9401063 h 10671144"/>
              <a:gd name="connsiteX4" fmla="*/ 9577293 w 24377648"/>
              <a:gd name="connsiteY4" fmla="*/ 1595 h 10671144"/>
              <a:gd name="connsiteX5" fmla="*/ 9718061 w 24377648"/>
              <a:gd name="connsiteY5" fmla="*/ 1683 h 10671144"/>
              <a:gd name="connsiteX6" fmla="*/ 11166559 w 24377648"/>
              <a:gd name="connsiteY6" fmla="*/ 1450353 h 10671144"/>
              <a:gd name="connsiteX7" fmla="*/ 10747752 w 24377648"/>
              <a:gd name="connsiteY7" fmla="*/ 2572255 h 10671144"/>
              <a:gd name="connsiteX8" fmla="*/ 9646774 w 24377648"/>
              <a:gd name="connsiteY8" fmla="*/ 3043593 h 10671144"/>
              <a:gd name="connsiteX9" fmla="*/ 8908168 w 24377648"/>
              <a:gd name="connsiteY9" fmla="*/ 3359468 h 10671144"/>
              <a:gd name="connsiteX10" fmla="*/ 8626982 w 24377648"/>
              <a:gd name="connsiteY10" fmla="*/ 4113015 h 10671144"/>
              <a:gd name="connsiteX11" fmla="*/ 9598259 w 24377648"/>
              <a:gd name="connsiteY11" fmla="*/ 5083416 h 10671144"/>
              <a:gd name="connsiteX12" fmla="*/ 10351716 w 24377648"/>
              <a:gd name="connsiteY12" fmla="*/ 4802198 h 10671144"/>
              <a:gd name="connsiteX13" fmla="*/ 10667554 w 24377648"/>
              <a:gd name="connsiteY13" fmla="*/ 4064495 h 10671144"/>
              <a:gd name="connsiteX14" fmla="*/ 11138837 w 24377648"/>
              <a:gd name="connsiteY14" fmla="*/ 2964377 h 10671144"/>
              <a:gd name="connsiteX15" fmla="*/ 12259617 w 24377648"/>
              <a:gd name="connsiteY15" fmla="*/ 2544530 h 10671144"/>
              <a:gd name="connsiteX16" fmla="*/ 13708116 w 24377648"/>
              <a:gd name="connsiteY16" fmla="*/ 3993200 h 10671144"/>
              <a:gd name="connsiteX17" fmla="*/ 13288319 w 24377648"/>
              <a:gd name="connsiteY17" fmla="*/ 5114112 h 10671144"/>
              <a:gd name="connsiteX18" fmla="*/ 12189321 w 24377648"/>
              <a:gd name="connsiteY18" fmla="*/ 5585450 h 10671144"/>
              <a:gd name="connsiteX19" fmla="*/ 11450715 w 24377648"/>
              <a:gd name="connsiteY19" fmla="*/ 5901325 h 10671144"/>
              <a:gd name="connsiteX20" fmla="*/ 11169529 w 24377648"/>
              <a:gd name="connsiteY20" fmla="*/ 6654871 h 10671144"/>
              <a:gd name="connsiteX21" fmla="*/ 12140806 w 24377648"/>
              <a:gd name="connsiteY21" fmla="*/ 7626263 h 10671144"/>
              <a:gd name="connsiteX22" fmla="*/ 12893273 w 24377648"/>
              <a:gd name="connsiteY22" fmla="*/ 7345045 h 10671144"/>
              <a:gd name="connsiteX23" fmla="*/ 13209112 w 24377648"/>
              <a:gd name="connsiteY23" fmla="*/ 6606351 h 10671144"/>
              <a:gd name="connsiteX24" fmla="*/ 13680394 w 24377648"/>
              <a:gd name="connsiteY24" fmla="*/ 5505243 h 10671144"/>
              <a:gd name="connsiteX25" fmla="*/ 14802164 w 24377648"/>
              <a:gd name="connsiteY25" fmla="*/ 5086387 h 10671144"/>
              <a:gd name="connsiteX26" fmla="*/ 16250663 w 24377648"/>
              <a:gd name="connsiteY26" fmla="*/ 6535057 h 10671144"/>
              <a:gd name="connsiteX27" fmla="*/ 15831856 w 24377648"/>
              <a:gd name="connsiteY27" fmla="*/ 7657949 h 10671144"/>
              <a:gd name="connsiteX28" fmla="*/ 14730878 w 24377648"/>
              <a:gd name="connsiteY28" fmla="*/ 8128297 h 10671144"/>
              <a:gd name="connsiteX29" fmla="*/ 13992272 w 24377648"/>
              <a:gd name="connsiteY29" fmla="*/ 8444172 h 10671144"/>
              <a:gd name="connsiteX30" fmla="*/ 13711086 w 24377648"/>
              <a:gd name="connsiteY30" fmla="*/ 9197718 h 10671144"/>
              <a:gd name="connsiteX31" fmla="*/ 14682363 w 24377648"/>
              <a:gd name="connsiteY31" fmla="*/ 10169110 h 10671144"/>
              <a:gd name="connsiteX32" fmla="*/ 15734827 w 24377648"/>
              <a:gd name="connsiteY32" fmla="*/ 9335357 h 10671144"/>
              <a:gd name="connsiteX33" fmla="*/ 16262544 w 24377648"/>
              <a:gd name="connsiteY33" fmla="*/ 8899667 h 10671144"/>
              <a:gd name="connsiteX34" fmla="*/ 21767436 w 24377648"/>
              <a:gd name="connsiteY34" fmla="*/ 8899667 h 10671144"/>
              <a:gd name="connsiteX35" fmla="*/ 21767436 w 24377648"/>
              <a:gd name="connsiteY35" fmla="*/ 9399720 h 10671144"/>
              <a:gd name="connsiteX36" fmla="*/ 16262544 w 24377648"/>
              <a:gd name="connsiteY36" fmla="*/ 9399720 h 10671144"/>
              <a:gd name="connsiteX37" fmla="*/ 16227891 w 24377648"/>
              <a:gd name="connsiteY37" fmla="*/ 9425466 h 10671144"/>
              <a:gd name="connsiteX38" fmla="*/ 14729887 w 24377648"/>
              <a:gd name="connsiteY38" fmla="*/ 10671144 h 10671144"/>
              <a:gd name="connsiteX39" fmla="*/ 14659591 w 24377648"/>
              <a:gd name="connsiteY39" fmla="*/ 10669163 h 10671144"/>
              <a:gd name="connsiteX40" fmla="*/ 13211092 w 24377648"/>
              <a:gd name="connsiteY40" fmla="*/ 9220493 h 10671144"/>
              <a:gd name="connsiteX41" fmla="*/ 13630889 w 24377648"/>
              <a:gd name="connsiteY41" fmla="*/ 8098591 h 10671144"/>
              <a:gd name="connsiteX42" fmla="*/ 14730878 w 24377648"/>
              <a:gd name="connsiteY42" fmla="*/ 7628243 h 10671144"/>
              <a:gd name="connsiteX43" fmla="*/ 15469483 w 24377648"/>
              <a:gd name="connsiteY43" fmla="*/ 7311377 h 10671144"/>
              <a:gd name="connsiteX44" fmla="*/ 15750669 w 24377648"/>
              <a:gd name="connsiteY44" fmla="*/ 6557831 h 10671144"/>
              <a:gd name="connsiteX45" fmla="*/ 14779392 w 24377648"/>
              <a:gd name="connsiteY45" fmla="*/ 5586440 h 10671144"/>
              <a:gd name="connsiteX46" fmla="*/ 14025935 w 24377648"/>
              <a:gd name="connsiteY46" fmla="*/ 5867658 h 10671144"/>
              <a:gd name="connsiteX47" fmla="*/ 13709106 w 24377648"/>
              <a:gd name="connsiteY47" fmla="*/ 6606351 h 10671144"/>
              <a:gd name="connsiteX48" fmla="*/ 13238814 w 24377648"/>
              <a:gd name="connsiteY48" fmla="*/ 7707459 h 10671144"/>
              <a:gd name="connsiteX49" fmla="*/ 12118034 w 24377648"/>
              <a:gd name="connsiteY49" fmla="*/ 8127307 h 10671144"/>
              <a:gd name="connsiteX50" fmla="*/ 10669535 w 24377648"/>
              <a:gd name="connsiteY50" fmla="*/ 6677646 h 10671144"/>
              <a:gd name="connsiteX51" fmla="*/ 11088342 w 24377648"/>
              <a:gd name="connsiteY51" fmla="*/ 5555744 h 10671144"/>
              <a:gd name="connsiteX52" fmla="*/ 12189321 w 24377648"/>
              <a:gd name="connsiteY52" fmla="*/ 5084406 h 10671144"/>
              <a:gd name="connsiteX53" fmla="*/ 12926936 w 24377648"/>
              <a:gd name="connsiteY53" fmla="*/ 4768531 h 10671144"/>
              <a:gd name="connsiteX54" fmla="*/ 13208122 w 24377648"/>
              <a:gd name="connsiteY54" fmla="*/ 4015975 h 10671144"/>
              <a:gd name="connsiteX55" fmla="*/ 12236845 w 24377648"/>
              <a:gd name="connsiteY55" fmla="*/ 3044583 h 10671144"/>
              <a:gd name="connsiteX56" fmla="*/ 11484378 w 24377648"/>
              <a:gd name="connsiteY56" fmla="*/ 3325801 h 10671144"/>
              <a:gd name="connsiteX57" fmla="*/ 11168539 w 24377648"/>
              <a:gd name="connsiteY57" fmla="*/ 4064495 h 10671144"/>
              <a:gd name="connsiteX58" fmla="*/ 10697258 w 24377648"/>
              <a:gd name="connsiteY58" fmla="*/ 5164613 h 10671144"/>
              <a:gd name="connsiteX59" fmla="*/ 9575488 w 24377648"/>
              <a:gd name="connsiteY59" fmla="*/ 5583470 h 10671144"/>
              <a:gd name="connsiteX60" fmla="*/ 8126990 w 24377648"/>
              <a:gd name="connsiteY60" fmla="*/ 4135789 h 10671144"/>
              <a:gd name="connsiteX61" fmla="*/ 8546785 w 24377648"/>
              <a:gd name="connsiteY61" fmla="*/ 3013887 h 10671144"/>
              <a:gd name="connsiteX62" fmla="*/ 9646774 w 24377648"/>
              <a:gd name="connsiteY62" fmla="*/ 2542549 h 10671144"/>
              <a:gd name="connsiteX63" fmla="*/ 10385380 w 24377648"/>
              <a:gd name="connsiteY63" fmla="*/ 2226674 h 10671144"/>
              <a:gd name="connsiteX64" fmla="*/ 10666564 w 24377648"/>
              <a:gd name="connsiteY64" fmla="*/ 1473128 h 10671144"/>
              <a:gd name="connsiteX65" fmla="*/ 9695288 w 24377648"/>
              <a:gd name="connsiteY65" fmla="*/ 501736 h 10671144"/>
              <a:gd name="connsiteX66" fmla="*/ 8642824 w 24377648"/>
              <a:gd name="connsiteY66" fmla="*/ 1335489 h 10671144"/>
              <a:gd name="connsiteX67" fmla="*/ 8114118 w 24377648"/>
              <a:gd name="connsiteY67" fmla="*/ 1772170 h 10671144"/>
              <a:gd name="connsiteX68" fmla="*/ 2609226 w 24377648"/>
              <a:gd name="connsiteY68" fmla="*/ 1772170 h 10671144"/>
              <a:gd name="connsiteX69" fmla="*/ 2609226 w 24377648"/>
              <a:gd name="connsiteY69" fmla="*/ 1775644 h 10671144"/>
              <a:gd name="connsiteX70" fmla="*/ 0 w 24377648"/>
              <a:gd name="connsiteY70" fmla="*/ 1775644 h 10671144"/>
              <a:gd name="connsiteX71" fmla="*/ 0 w 24377648"/>
              <a:gd name="connsiteY71" fmla="*/ 1273798 h 10671144"/>
              <a:gd name="connsiteX72" fmla="*/ 2609226 w 24377648"/>
              <a:gd name="connsiteY72" fmla="*/ 1273798 h 10671144"/>
              <a:gd name="connsiteX73" fmla="*/ 2609226 w 24377648"/>
              <a:gd name="connsiteY73" fmla="*/ 1271126 h 10671144"/>
              <a:gd name="connsiteX74" fmla="*/ 8114118 w 24377648"/>
              <a:gd name="connsiteY74" fmla="*/ 1271126 h 10671144"/>
              <a:gd name="connsiteX75" fmla="*/ 8150752 w 24377648"/>
              <a:gd name="connsiteY75" fmla="*/ 1245380 h 10671144"/>
              <a:gd name="connsiteX76" fmla="*/ 9577293 w 24377648"/>
              <a:gd name="connsiteY76" fmla="*/ 1595 h 1067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4377648" h="10671144">
                <a:moveTo>
                  <a:pt x="21768424" y="8899217"/>
                </a:moveTo>
                <a:lnTo>
                  <a:pt x="24377648" y="8899217"/>
                </a:lnTo>
                <a:lnTo>
                  <a:pt x="24377648" y="9401063"/>
                </a:lnTo>
                <a:lnTo>
                  <a:pt x="21768424" y="9401063"/>
                </a:lnTo>
                <a:close/>
                <a:moveTo>
                  <a:pt x="9577293" y="1595"/>
                </a:moveTo>
                <a:cubicBezTo>
                  <a:pt x="9623824" y="-545"/>
                  <a:pt x="9670784" y="-545"/>
                  <a:pt x="9718061" y="1683"/>
                </a:cubicBezTo>
                <a:cubicBezTo>
                  <a:pt x="10495280" y="36340"/>
                  <a:pt x="11130916" y="673042"/>
                  <a:pt x="11166559" y="1450353"/>
                </a:cubicBezTo>
                <a:cubicBezTo>
                  <a:pt x="11185371" y="1870200"/>
                  <a:pt x="11036858" y="2269253"/>
                  <a:pt x="10747752" y="2572255"/>
                </a:cubicBezTo>
                <a:cubicBezTo>
                  <a:pt x="10457656" y="2876248"/>
                  <a:pt x="10066571" y="3043593"/>
                  <a:pt x="9646774" y="3043593"/>
                </a:cubicBezTo>
                <a:cubicBezTo>
                  <a:pt x="9365588" y="3043593"/>
                  <a:pt x="9103215" y="3155486"/>
                  <a:pt x="8908168" y="3359468"/>
                </a:cubicBezTo>
                <a:cubicBezTo>
                  <a:pt x="8714111" y="3563451"/>
                  <a:pt x="8614113" y="3830806"/>
                  <a:pt x="8626982" y="4113015"/>
                </a:cubicBezTo>
                <a:cubicBezTo>
                  <a:pt x="8650744" y="4632873"/>
                  <a:pt x="9077472" y="5059651"/>
                  <a:pt x="9598259" y="5083416"/>
                </a:cubicBezTo>
                <a:cubicBezTo>
                  <a:pt x="9880435" y="5097279"/>
                  <a:pt x="10148748" y="4997268"/>
                  <a:pt x="10351716" y="4802198"/>
                </a:cubicBezTo>
                <a:cubicBezTo>
                  <a:pt x="10555674" y="4608117"/>
                  <a:pt x="10667554" y="4346703"/>
                  <a:pt x="10667554" y="4064495"/>
                </a:cubicBezTo>
                <a:cubicBezTo>
                  <a:pt x="10667554" y="3644648"/>
                  <a:pt x="10834880" y="3253517"/>
                  <a:pt x="11138837" y="2964377"/>
                </a:cubicBezTo>
                <a:cubicBezTo>
                  <a:pt x="11442794" y="2674246"/>
                  <a:pt x="11840809" y="2524725"/>
                  <a:pt x="12259617" y="2544530"/>
                </a:cubicBezTo>
                <a:cubicBezTo>
                  <a:pt x="13035846" y="2580177"/>
                  <a:pt x="13672473" y="3215889"/>
                  <a:pt x="13708116" y="3993200"/>
                </a:cubicBezTo>
                <a:cubicBezTo>
                  <a:pt x="13727918" y="4413047"/>
                  <a:pt x="13578415" y="4810119"/>
                  <a:pt x="13288319" y="5114112"/>
                </a:cubicBezTo>
                <a:cubicBezTo>
                  <a:pt x="12999213" y="5418105"/>
                  <a:pt x="12608128" y="5585450"/>
                  <a:pt x="12189321" y="5585450"/>
                </a:cubicBezTo>
                <a:cubicBezTo>
                  <a:pt x="11907145" y="5585450"/>
                  <a:pt x="11644772" y="5697343"/>
                  <a:pt x="11450715" y="5901325"/>
                </a:cubicBezTo>
                <a:cubicBezTo>
                  <a:pt x="11255667" y="6104318"/>
                  <a:pt x="11156659" y="6372663"/>
                  <a:pt x="11169529" y="6654871"/>
                </a:cubicBezTo>
                <a:cubicBezTo>
                  <a:pt x="11193292" y="7175719"/>
                  <a:pt x="11620020" y="7602498"/>
                  <a:pt x="12140806" y="7626263"/>
                </a:cubicBezTo>
                <a:cubicBezTo>
                  <a:pt x="12421991" y="7639135"/>
                  <a:pt x="12689315" y="7539125"/>
                  <a:pt x="12893273" y="7345045"/>
                </a:cubicBezTo>
                <a:cubicBezTo>
                  <a:pt x="13097232" y="7149974"/>
                  <a:pt x="13209112" y="6887569"/>
                  <a:pt x="13209112" y="6606351"/>
                </a:cubicBezTo>
                <a:cubicBezTo>
                  <a:pt x="13209112" y="6186505"/>
                  <a:pt x="13376437" y="5795373"/>
                  <a:pt x="13680394" y="5505243"/>
                </a:cubicBezTo>
                <a:cubicBezTo>
                  <a:pt x="13983361" y="5216103"/>
                  <a:pt x="14382366" y="5067573"/>
                  <a:pt x="14802164" y="5086387"/>
                </a:cubicBezTo>
                <a:cubicBezTo>
                  <a:pt x="15579383" y="5122034"/>
                  <a:pt x="16215020" y="5757746"/>
                  <a:pt x="16250663" y="6535057"/>
                </a:cubicBezTo>
                <a:cubicBezTo>
                  <a:pt x="16270465" y="6955894"/>
                  <a:pt x="16120962" y="7353957"/>
                  <a:pt x="15831856" y="7657949"/>
                </a:cubicBezTo>
                <a:cubicBezTo>
                  <a:pt x="15541760" y="7960952"/>
                  <a:pt x="15150675" y="8128297"/>
                  <a:pt x="14730878" y="8128297"/>
                </a:cubicBezTo>
                <a:cubicBezTo>
                  <a:pt x="14449692" y="8128297"/>
                  <a:pt x="14187319" y="8241180"/>
                  <a:pt x="13992272" y="8444172"/>
                </a:cubicBezTo>
                <a:cubicBezTo>
                  <a:pt x="13798214" y="8648154"/>
                  <a:pt x="13698215" y="8915510"/>
                  <a:pt x="13711086" y="9197718"/>
                </a:cubicBezTo>
                <a:cubicBezTo>
                  <a:pt x="13735839" y="9718566"/>
                  <a:pt x="14161577" y="10145345"/>
                  <a:pt x="14682363" y="10169110"/>
                </a:cubicBezTo>
                <a:cubicBezTo>
                  <a:pt x="15191269" y="10192875"/>
                  <a:pt x="15643739" y="9834420"/>
                  <a:pt x="15734827" y="9335357"/>
                </a:cubicBezTo>
                <a:cubicBezTo>
                  <a:pt x="15781361" y="9081864"/>
                  <a:pt x="16003141" y="8899667"/>
                  <a:pt x="16262544" y="8899667"/>
                </a:cubicBezTo>
                <a:lnTo>
                  <a:pt x="21767436" y="8899667"/>
                </a:lnTo>
                <a:lnTo>
                  <a:pt x="21767436" y="9399720"/>
                </a:lnTo>
                <a:lnTo>
                  <a:pt x="16262544" y="9399720"/>
                </a:lnTo>
                <a:cubicBezTo>
                  <a:pt x="16245713" y="9399720"/>
                  <a:pt x="16230861" y="9410613"/>
                  <a:pt x="16227891" y="9425466"/>
                </a:cubicBezTo>
                <a:cubicBezTo>
                  <a:pt x="16095219" y="10146335"/>
                  <a:pt x="15457602" y="10671144"/>
                  <a:pt x="14729887" y="10671144"/>
                </a:cubicBezTo>
                <a:cubicBezTo>
                  <a:pt x="14706125" y="10671144"/>
                  <a:pt x="14683353" y="10670154"/>
                  <a:pt x="14659591" y="10669163"/>
                </a:cubicBezTo>
                <a:cubicBezTo>
                  <a:pt x="13883362" y="10634506"/>
                  <a:pt x="13246735" y="9997804"/>
                  <a:pt x="13211092" y="9220493"/>
                </a:cubicBezTo>
                <a:cubicBezTo>
                  <a:pt x="13191290" y="8800646"/>
                  <a:pt x="13340793" y="8401593"/>
                  <a:pt x="13630889" y="8098591"/>
                </a:cubicBezTo>
                <a:cubicBezTo>
                  <a:pt x="13919995" y="7794597"/>
                  <a:pt x="14311080" y="7628243"/>
                  <a:pt x="14730878" y="7628243"/>
                </a:cubicBezTo>
                <a:cubicBezTo>
                  <a:pt x="15013053" y="7628243"/>
                  <a:pt x="15275426" y="7515359"/>
                  <a:pt x="15469483" y="7311377"/>
                </a:cubicBezTo>
                <a:cubicBezTo>
                  <a:pt x="15663541" y="7107395"/>
                  <a:pt x="15763540" y="6840039"/>
                  <a:pt x="15750669" y="6557831"/>
                </a:cubicBezTo>
                <a:cubicBezTo>
                  <a:pt x="15726906" y="6036984"/>
                  <a:pt x="15300178" y="5610205"/>
                  <a:pt x="14779392" y="5586440"/>
                </a:cubicBezTo>
                <a:cubicBezTo>
                  <a:pt x="14497217" y="5572577"/>
                  <a:pt x="14229893" y="5672588"/>
                  <a:pt x="14025935" y="5867658"/>
                </a:cubicBezTo>
                <a:cubicBezTo>
                  <a:pt x="13821976" y="6062729"/>
                  <a:pt x="13709106" y="6324143"/>
                  <a:pt x="13709106" y="6606351"/>
                </a:cubicBezTo>
                <a:cubicBezTo>
                  <a:pt x="13709106" y="7026199"/>
                  <a:pt x="13542771" y="7417329"/>
                  <a:pt x="13238814" y="7707459"/>
                </a:cubicBezTo>
                <a:cubicBezTo>
                  <a:pt x="12935847" y="7997589"/>
                  <a:pt x="12536842" y="8146121"/>
                  <a:pt x="12118034" y="8127307"/>
                </a:cubicBezTo>
                <a:cubicBezTo>
                  <a:pt x="11340815" y="8090669"/>
                  <a:pt x="10705178" y="7454957"/>
                  <a:pt x="10669535" y="6677646"/>
                </a:cubicBezTo>
                <a:cubicBezTo>
                  <a:pt x="10650723" y="6257799"/>
                  <a:pt x="10799236" y="5859737"/>
                  <a:pt x="11088342" y="5555744"/>
                </a:cubicBezTo>
                <a:cubicBezTo>
                  <a:pt x="11379428" y="5251751"/>
                  <a:pt x="11769524" y="5084406"/>
                  <a:pt x="12189321" y="5084406"/>
                </a:cubicBezTo>
                <a:cubicBezTo>
                  <a:pt x="12469516" y="5084406"/>
                  <a:pt x="12731889" y="4972513"/>
                  <a:pt x="12926936" y="4768531"/>
                </a:cubicBezTo>
                <a:cubicBezTo>
                  <a:pt x="13120994" y="4565539"/>
                  <a:pt x="13220993" y="4298183"/>
                  <a:pt x="13208122" y="4015975"/>
                </a:cubicBezTo>
                <a:cubicBezTo>
                  <a:pt x="13184359" y="3495127"/>
                  <a:pt x="12757631" y="3068348"/>
                  <a:pt x="12236845" y="3044583"/>
                </a:cubicBezTo>
                <a:cubicBezTo>
                  <a:pt x="11955660" y="3031711"/>
                  <a:pt x="11687346" y="3131721"/>
                  <a:pt x="11484378" y="3325801"/>
                </a:cubicBezTo>
                <a:cubicBezTo>
                  <a:pt x="11280419" y="3520872"/>
                  <a:pt x="11168539" y="3783276"/>
                  <a:pt x="11168539" y="4064495"/>
                </a:cubicBezTo>
                <a:cubicBezTo>
                  <a:pt x="11168539" y="4484342"/>
                  <a:pt x="11001214" y="4874483"/>
                  <a:pt x="10697258" y="5164613"/>
                </a:cubicBezTo>
                <a:cubicBezTo>
                  <a:pt x="10393300" y="5453753"/>
                  <a:pt x="9995284" y="5602283"/>
                  <a:pt x="9575488" y="5583470"/>
                </a:cubicBezTo>
                <a:cubicBezTo>
                  <a:pt x="8798268" y="5547822"/>
                  <a:pt x="8162633" y="4912110"/>
                  <a:pt x="8126990" y="4135789"/>
                </a:cubicBezTo>
                <a:cubicBezTo>
                  <a:pt x="8107187" y="3715942"/>
                  <a:pt x="8256691" y="3316890"/>
                  <a:pt x="8546785" y="3013887"/>
                </a:cubicBezTo>
                <a:cubicBezTo>
                  <a:pt x="8835891" y="2709894"/>
                  <a:pt x="9226976" y="2542549"/>
                  <a:pt x="9646774" y="2542549"/>
                </a:cubicBezTo>
                <a:cubicBezTo>
                  <a:pt x="9928948" y="2542549"/>
                  <a:pt x="10191323" y="2430656"/>
                  <a:pt x="10385380" y="2226674"/>
                </a:cubicBezTo>
                <a:cubicBezTo>
                  <a:pt x="10580427" y="2022691"/>
                  <a:pt x="10679436" y="1755336"/>
                  <a:pt x="10666564" y="1473128"/>
                </a:cubicBezTo>
                <a:cubicBezTo>
                  <a:pt x="10642802" y="952280"/>
                  <a:pt x="10216074" y="525501"/>
                  <a:pt x="9695288" y="501736"/>
                </a:cubicBezTo>
                <a:cubicBezTo>
                  <a:pt x="9186382" y="477971"/>
                  <a:pt x="8733912" y="836426"/>
                  <a:pt x="8642824" y="1335489"/>
                </a:cubicBezTo>
                <a:cubicBezTo>
                  <a:pt x="8596290" y="1588982"/>
                  <a:pt x="8374512" y="1772170"/>
                  <a:pt x="8114118" y="1772170"/>
                </a:cubicBezTo>
                <a:lnTo>
                  <a:pt x="2609226" y="1772170"/>
                </a:lnTo>
                <a:lnTo>
                  <a:pt x="2609226" y="1775644"/>
                </a:lnTo>
                <a:lnTo>
                  <a:pt x="0" y="1775644"/>
                </a:lnTo>
                <a:lnTo>
                  <a:pt x="0" y="1273798"/>
                </a:lnTo>
                <a:lnTo>
                  <a:pt x="2609226" y="1273798"/>
                </a:lnTo>
                <a:lnTo>
                  <a:pt x="2609226" y="1271126"/>
                </a:lnTo>
                <a:lnTo>
                  <a:pt x="8114118" y="1271126"/>
                </a:lnTo>
                <a:cubicBezTo>
                  <a:pt x="8131940" y="1271126"/>
                  <a:pt x="8147781" y="1260234"/>
                  <a:pt x="8150752" y="1245380"/>
                </a:cubicBezTo>
                <a:cubicBezTo>
                  <a:pt x="8277916" y="547286"/>
                  <a:pt x="8879335" y="33694"/>
                  <a:pt x="9577293" y="1595"/>
                </a:cubicBezTo>
                <a:close/>
              </a:path>
            </a:pathLst>
          </a:custGeom>
          <a:solidFill>
            <a:schemeClr val="accent6">
              <a:lumMod val="1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B3018EC3-3590-184D-92B6-D0AA015A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" y="1153568"/>
            <a:ext cx="12188824" cy="5312021"/>
          </a:xfrm>
          <a:custGeom>
            <a:avLst/>
            <a:gdLst>
              <a:gd name="connsiteX0" fmla="*/ 21768424 w 24377648"/>
              <a:gd name="connsiteY0" fmla="*/ 8899430 h 10624042"/>
              <a:gd name="connsiteX1" fmla="*/ 24377648 w 24377648"/>
              <a:gd name="connsiteY1" fmla="*/ 8899430 h 10624042"/>
              <a:gd name="connsiteX2" fmla="*/ 24377648 w 24377648"/>
              <a:gd name="connsiteY2" fmla="*/ 9350310 h 10624042"/>
              <a:gd name="connsiteX3" fmla="*/ 21768424 w 24377648"/>
              <a:gd name="connsiteY3" fmla="*/ 9350310 h 10624042"/>
              <a:gd name="connsiteX4" fmla="*/ 9578343 w 24377648"/>
              <a:gd name="connsiteY4" fmla="*/ 1610 h 10624042"/>
              <a:gd name="connsiteX5" fmla="*/ 9717070 w 24377648"/>
              <a:gd name="connsiteY5" fmla="*/ 1615 h 10624042"/>
              <a:gd name="connsiteX6" fmla="*/ 11143787 w 24377648"/>
              <a:gd name="connsiteY6" fmla="*/ 1427312 h 10624042"/>
              <a:gd name="connsiteX7" fmla="*/ 10730920 w 24377648"/>
              <a:gd name="connsiteY7" fmla="*/ 2533216 h 10624042"/>
              <a:gd name="connsiteX8" fmla="*/ 9646774 w 24377648"/>
              <a:gd name="connsiteY8" fmla="*/ 2997558 h 10624042"/>
              <a:gd name="connsiteX9" fmla="*/ 8891336 w 24377648"/>
              <a:gd name="connsiteY9" fmla="*/ 3320319 h 10624042"/>
              <a:gd name="connsiteX10" fmla="*/ 8604211 w 24377648"/>
              <a:gd name="connsiteY10" fmla="*/ 4090591 h 10624042"/>
              <a:gd name="connsiteX11" fmla="*/ 9597269 w 24377648"/>
              <a:gd name="connsiteY11" fmla="*/ 5082638 h 10624042"/>
              <a:gd name="connsiteX12" fmla="*/ 10367558 w 24377648"/>
              <a:gd name="connsiteY12" fmla="*/ 4794529 h 10624042"/>
              <a:gd name="connsiteX13" fmla="*/ 10690326 w 24377648"/>
              <a:gd name="connsiteY13" fmla="*/ 4041088 h 10624042"/>
              <a:gd name="connsiteX14" fmla="*/ 11154678 w 24377648"/>
              <a:gd name="connsiteY14" fmla="*/ 2956965 h 10624042"/>
              <a:gd name="connsiteX15" fmla="*/ 12258627 w 24377648"/>
              <a:gd name="connsiteY15" fmla="*/ 2543117 h 10624042"/>
              <a:gd name="connsiteX16" fmla="*/ 13686334 w 24377648"/>
              <a:gd name="connsiteY16" fmla="*/ 3970793 h 10624042"/>
              <a:gd name="connsiteX17" fmla="*/ 13272477 w 24377648"/>
              <a:gd name="connsiteY17" fmla="*/ 5074718 h 10624042"/>
              <a:gd name="connsiteX18" fmla="*/ 12189321 w 24377648"/>
              <a:gd name="connsiteY18" fmla="*/ 5539059 h 10624042"/>
              <a:gd name="connsiteX19" fmla="*/ 11433883 w 24377648"/>
              <a:gd name="connsiteY19" fmla="*/ 5861821 h 10624042"/>
              <a:gd name="connsiteX20" fmla="*/ 11146757 w 24377648"/>
              <a:gd name="connsiteY20" fmla="*/ 6632093 h 10624042"/>
              <a:gd name="connsiteX21" fmla="*/ 12139817 w 24377648"/>
              <a:gd name="connsiteY21" fmla="*/ 7625129 h 10624042"/>
              <a:gd name="connsiteX22" fmla="*/ 12909115 w 24377648"/>
              <a:gd name="connsiteY22" fmla="*/ 7338011 h 10624042"/>
              <a:gd name="connsiteX23" fmla="*/ 13231884 w 24377648"/>
              <a:gd name="connsiteY23" fmla="*/ 6582589 h 10624042"/>
              <a:gd name="connsiteX24" fmla="*/ 13696235 w 24377648"/>
              <a:gd name="connsiteY24" fmla="*/ 5498466 h 10624042"/>
              <a:gd name="connsiteX25" fmla="*/ 14801174 w 24377648"/>
              <a:gd name="connsiteY25" fmla="*/ 5085609 h 10624042"/>
              <a:gd name="connsiteX26" fmla="*/ 16227891 w 24377648"/>
              <a:gd name="connsiteY26" fmla="*/ 6512295 h 10624042"/>
              <a:gd name="connsiteX27" fmla="*/ 15815024 w 24377648"/>
              <a:gd name="connsiteY27" fmla="*/ 7618199 h 10624042"/>
              <a:gd name="connsiteX28" fmla="*/ 14730878 w 24377648"/>
              <a:gd name="connsiteY28" fmla="*/ 8081551 h 10624042"/>
              <a:gd name="connsiteX29" fmla="*/ 13976430 w 24377648"/>
              <a:gd name="connsiteY29" fmla="*/ 8404312 h 10624042"/>
              <a:gd name="connsiteX30" fmla="*/ 13688314 w 24377648"/>
              <a:gd name="connsiteY30" fmla="*/ 9175574 h 10624042"/>
              <a:gd name="connsiteX31" fmla="*/ 14681373 w 24377648"/>
              <a:gd name="connsiteY31" fmla="*/ 10167621 h 10624042"/>
              <a:gd name="connsiteX32" fmla="*/ 15757599 w 24377648"/>
              <a:gd name="connsiteY32" fmla="*/ 9315174 h 10624042"/>
              <a:gd name="connsiteX33" fmla="*/ 16262544 w 24377648"/>
              <a:gd name="connsiteY33" fmla="*/ 8897365 h 10624042"/>
              <a:gd name="connsiteX34" fmla="*/ 21767436 w 24377648"/>
              <a:gd name="connsiteY34" fmla="*/ 8897365 h 10624042"/>
              <a:gd name="connsiteX35" fmla="*/ 21767436 w 24377648"/>
              <a:gd name="connsiteY35" fmla="*/ 9352796 h 10624042"/>
              <a:gd name="connsiteX36" fmla="*/ 16262544 w 24377648"/>
              <a:gd name="connsiteY36" fmla="*/ 9352796 h 10624042"/>
              <a:gd name="connsiteX37" fmla="*/ 16205119 w 24377648"/>
              <a:gd name="connsiteY37" fmla="*/ 9397349 h 10624042"/>
              <a:gd name="connsiteX38" fmla="*/ 14729887 w 24377648"/>
              <a:gd name="connsiteY38" fmla="*/ 10624042 h 10624042"/>
              <a:gd name="connsiteX39" fmla="*/ 14660581 w 24377648"/>
              <a:gd name="connsiteY39" fmla="*/ 10622062 h 10624042"/>
              <a:gd name="connsiteX40" fmla="*/ 13233864 w 24377648"/>
              <a:gd name="connsiteY40" fmla="*/ 9196366 h 10624042"/>
              <a:gd name="connsiteX41" fmla="*/ 13646731 w 24377648"/>
              <a:gd name="connsiteY41" fmla="*/ 8090461 h 10624042"/>
              <a:gd name="connsiteX42" fmla="*/ 14730878 w 24377648"/>
              <a:gd name="connsiteY42" fmla="*/ 7626119 h 10624042"/>
              <a:gd name="connsiteX43" fmla="*/ 15486315 w 24377648"/>
              <a:gd name="connsiteY43" fmla="*/ 7303358 h 10624042"/>
              <a:gd name="connsiteX44" fmla="*/ 15773441 w 24377648"/>
              <a:gd name="connsiteY44" fmla="*/ 6533086 h 10624042"/>
              <a:gd name="connsiteX45" fmla="*/ 14780382 w 24377648"/>
              <a:gd name="connsiteY45" fmla="*/ 5540049 h 10624042"/>
              <a:gd name="connsiteX46" fmla="*/ 14010093 w 24377648"/>
              <a:gd name="connsiteY46" fmla="*/ 5828159 h 10624042"/>
              <a:gd name="connsiteX47" fmla="*/ 13687324 w 24377648"/>
              <a:gd name="connsiteY47" fmla="*/ 6582589 h 10624042"/>
              <a:gd name="connsiteX48" fmla="*/ 13223963 w 24377648"/>
              <a:gd name="connsiteY48" fmla="*/ 7666713 h 10624042"/>
              <a:gd name="connsiteX49" fmla="*/ 12119025 w 24377648"/>
              <a:gd name="connsiteY49" fmla="*/ 8080561 h 10624042"/>
              <a:gd name="connsiteX50" fmla="*/ 10692307 w 24377648"/>
              <a:gd name="connsiteY50" fmla="*/ 6652884 h 10624042"/>
              <a:gd name="connsiteX51" fmla="*/ 11105174 w 24377648"/>
              <a:gd name="connsiteY51" fmla="*/ 5547970 h 10624042"/>
              <a:gd name="connsiteX52" fmla="*/ 12189321 w 24377648"/>
              <a:gd name="connsiteY52" fmla="*/ 5083628 h 10624042"/>
              <a:gd name="connsiteX53" fmla="*/ 12943768 w 24377648"/>
              <a:gd name="connsiteY53" fmla="*/ 4760867 h 10624042"/>
              <a:gd name="connsiteX54" fmla="*/ 13230894 w 24377648"/>
              <a:gd name="connsiteY54" fmla="*/ 3991585 h 10624042"/>
              <a:gd name="connsiteX55" fmla="*/ 12237835 w 24377648"/>
              <a:gd name="connsiteY55" fmla="*/ 2998548 h 10624042"/>
              <a:gd name="connsiteX56" fmla="*/ 11468536 w 24377648"/>
              <a:gd name="connsiteY56" fmla="*/ 3285667 h 10624042"/>
              <a:gd name="connsiteX57" fmla="*/ 11145767 w 24377648"/>
              <a:gd name="connsiteY57" fmla="*/ 4041088 h 10624042"/>
              <a:gd name="connsiteX58" fmla="*/ 10681416 w 24377648"/>
              <a:gd name="connsiteY58" fmla="*/ 5124221 h 10624042"/>
              <a:gd name="connsiteX59" fmla="*/ 9576477 w 24377648"/>
              <a:gd name="connsiteY59" fmla="*/ 5537079 h 10624042"/>
              <a:gd name="connsiteX60" fmla="*/ 8148771 w 24377648"/>
              <a:gd name="connsiteY60" fmla="*/ 4111383 h 10624042"/>
              <a:gd name="connsiteX61" fmla="*/ 8562627 w 24377648"/>
              <a:gd name="connsiteY61" fmla="*/ 3005478 h 10624042"/>
              <a:gd name="connsiteX62" fmla="*/ 9646774 w 24377648"/>
              <a:gd name="connsiteY62" fmla="*/ 2542127 h 10624042"/>
              <a:gd name="connsiteX63" fmla="*/ 10401221 w 24377648"/>
              <a:gd name="connsiteY63" fmla="*/ 2219365 h 10624042"/>
              <a:gd name="connsiteX64" fmla="*/ 10689336 w 24377648"/>
              <a:gd name="connsiteY64" fmla="*/ 1448103 h 10624042"/>
              <a:gd name="connsiteX65" fmla="*/ 9696278 w 24377648"/>
              <a:gd name="connsiteY65" fmla="*/ 456056 h 10624042"/>
              <a:gd name="connsiteX66" fmla="*/ 8620052 w 24377648"/>
              <a:gd name="connsiteY66" fmla="*/ 1308504 h 10624042"/>
              <a:gd name="connsiteX67" fmla="*/ 8114118 w 24377648"/>
              <a:gd name="connsiteY67" fmla="*/ 1726312 h 10624042"/>
              <a:gd name="connsiteX68" fmla="*/ 2609226 w 24377648"/>
              <a:gd name="connsiteY68" fmla="*/ 1726312 h 10624042"/>
              <a:gd name="connsiteX69" fmla="*/ 2609226 w 24377648"/>
              <a:gd name="connsiteY69" fmla="*/ 1724891 h 10624042"/>
              <a:gd name="connsiteX70" fmla="*/ 0 w 24377648"/>
              <a:gd name="connsiteY70" fmla="*/ 1724891 h 10624042"/>
              <a:gd name="connsiteX71" fmla="*/ 0 w 24377648"/>
              <a:gd name="connsiteY71" fmla="*/ 1274011 h 10624042"/>
              <a:gd name="connsiteX72" fmla="*/ 2609226 w 24377648"/>
              <a:gd name="connsiteY72" fmla="*/ 1274011 h 10624042"/>
              <a:gd name="connsiteX73" fmla="*/ 2609226 w 24377648"/>
              <a:gd name="connsiteY73" fmla="*/ 1270881 h 10624042"/>
              <a:gd name="connsiteX74" fmla="*/ 8114118 w 24377648"/>
              <a:gd name="connsiteY74" fmla="*/ 1270881 h 10624042"/>
              <a:gd name="connsiteX75" fmla="*/ 8172533 w 24377648"/>
              <a:gd name="connsiteY75" fmla="*/ 1226328 h 10624042"/>
              <a:gd name="connsiteX76" fmla="*/ 9578343 w 24377648"/>
              <a:gd name="connsiteY76" fmla="*/ 1610 h 1062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4377648" h="10624042">
                <a:moveTo>
                  <a:pt x="21768424" y="8899430"/>
                </a:moveTo>
                <a:lnTo>
                  <a:pt x="24377648" y="8899430"/>
                </a:lnTo>
                <a:lnTo>
                  <a:pt x="24377648" y="9350310"/>
                </a:lnTo>
                <a:lnTo>
                  <a:pt x="21768424" y="9350310"/>
                </a:lnTo>
                <a:close/>
                <a:moveTo>
                  <a:pt x="9578343" y="1610"/>
                </a:moveTo>
                <a:cubicBezTo>
                  <a:pt x="9624195" y="-523"/>
                  <a:pt x="9670474" y="-550"/>
                  <a:pt x="9717070" y="1615"/>
                </a:cubicBezTo>
                <a:cubicBezTo>
                  <a:pt x="10482408" y="36268"/>
                  <a:pt x="11109134" y="662980"/>
                  <a:pt x="11143787" y="1427312"/>
                </a:cubicBezTo>
                <a:cubicBezTo>
                  <a:pt x="11163589" y="1841160"/>
                  <a:pt x="11016066" y="2235206"/>
                  <a:pt x="10730920" y="2533216"/>
                </a:cubicBezTo>
                <a:cubicBezTo>
                  <a:pt x="10444784" y="2832216"/>
                  <a:pt x="10059640" y="2997558"/>
                  <a:pt x="9646774" y="2997558"/>
                </a:cubicBezTo>
                <a:cubicBezTo>
                  <a:pt x="9358658" y="2997558"/>
                  <a:pt x="9090345" y="3112405"/>
                  <a:pt x="8891336" y="3320319"/>
                </a:cubicBezTo>
                <a:cubicBezTo>
                  <a:pt x="8693319" y="3528233"/>
                  <a:pt x="8590349" y="3802482"/>
                  <a:pt x="8604211" y="4090591"/>
                </a:cubicBezTo>
                <a:cubicBezTo>
                  <a:pt x="8627973" y="4622257"/>
                  <a:pt x="9064602" y="5057887"/>
                  <a:pt x="9597269" y="5082638"/>
                </a:cubicBezTo>
                <a:cubicBezTo>
                  <a:pt x="9885385" y="5095509"/>
                  <a:pt x="10159641" y="4993532"/>
                  <a:pt x="10367558" y="4794529"/>
                </a:cubicBezTo>
                <a:cubicBezTo>
                  <a:pt x="10575476" y="4595525"/>
                  <a:pt x="10690326" y="4328207"/>
                  <a:pt x="10690326" y="4041088"/>
                </a:cubicBezTo>
                <a:cubicBezTo>
                  <a:pt x="10690326" y="3627240"/>
                  <a:pt x="10854682" y="3242104"/>
                  <a:pt x="11154678" y="2956965"/>
                </a:cubicBezTo>
                <a:cubicBezTo>
                  <a:pt x="11453685" y="2671826"/>
                  <a:pt x="11845760" y="2525296"/>
                  <a:pt x="12258627" y="2543117"/>
                </a:cubicBezTo>
                <a:cubicBezTo>
                  <a:pt x="13023965" y="2578759"/>
                  <a:pt x="13650691" y="3205472"/>
                  <a:pt x="13686334" y="3970793"/>
                </a:cubicBezTo>
                <a:cubicBezTo>
                  <a:pt x="13704156" y="4384641"/>
                  <a:pt x="13557623" y="4775718"/>
                  <a:pt x="13272477" y="5074718"/>
                </a:cubicBezTo>
                <a:cubicBezTo>
                  <a:pt x="12987332" y="5374708"/>
                  <a:pt x="12602187" y="5539059"/>
                  <a:pt x="12189321" y="5539059"/>
                </a:cubicBezTo>
                <a:cubicBezTo>
                  <a:pt x="11902195" y="5539059"/>
                  <a:pt x="11633881" y="5653907"/>
                  <a:pt x="11433883" y="5861821"/>
                </a:cubicBezTo>
                <a:cubicBezTo>
                  <a:pt x="11235865" y="6069735"/>
                  <a:pt x="11133886" y="6343983"/>
                  <a:pt x="11146757" y="6632093"/>
                </a:cubicBezTo>
                <a:cubicBezTo>
                  <a:pt x="11171510" y="7163759"/>
                  <a:pt x="11607150" y="7601368"/>
                  <a:pt x="12139817" y="7625129"/>
                </a:cubicBezTo>
                <a:cubicBezTo>
                  <a:pt x="12426942" y="7638001"/>
                  <a:pt x="12701196" y="7536023"/>
                  <a:pt x="12909115" y="7338011"/>
                </a:cubicBezTo>
                <a:cubicBezTo>
                  <a:pt x="13117033" y="7139007"/>
                  <a:pt x="13231884" y="6870699"/>
                  <a:pt x="13231884" y="6582589"/>
                </a:cubicBezTo>
                <a:cubicBezTo>
                  <a:pt x="13231884" y="6169731"/>
                  <a:pt x="13397228" y="5784596"/>
                  <a:pt x="13696235" y="5498466"/>
                </a:cubicBezTo>
                <a:cubicBezTo>
                  <a:pt x="13994252" y="5213327"/>
                  <a:pt x="14387317" y="5065807"/>
                  <a:pt x="14801174" y="5085609"/>
                </a:cubicBezTo>
                <a:cubicBezTo>
                  <a:pt x="15566512" y="5120261"/>
                  <a:pt x="16193238" y="5746973"/>
                  <a:pt x="16227891" y="6512295"/>
                </a:cubicBezTo>
                <a:cubicBezTo>
                  <a:pt x="16247693" y="6926143"/>
                  <a:pt x="16101160" y="7319199"/>
                  <a:pt x="15815024" y="7618199"/>
                </a:cubicBezTo>
                <a:cubicBezTo>
                  <a:pt x="15528889" y="7916209"/>
                  <a:pt x="15143744" y="8081551"/>
                  <a:pt x="14730878" y="8081551"/>
                </a:cubicBezTo>
                <a:cubicBezTo>
                  <a:pt x="14442762" y="8081551"/>
                  <a:pt x="14175438" y="8196398"/>
                  <a:pt x="13976430" y="8404312"/>
                </a:cubicBezTo>
                <a:cubicBezTo>
                  <a:pt x="13777422" y="8613216"/>
                  <a:pt x="13675443" y="8886475"/>
                  <a:pt x="13688314" y="9175574"/>
                </a:cubicBezTo>
                <a:cubicBezTo>
                  <a:pt x="13713067" y="9707240"/>
                  <a:pt x="14149696" y="10142869"/>
                  <a:pt x="14681373" y="10167621"/>
                </a:cubicBezTo>
                <a:cubicBezTo>
                  <a:pt x="15201170" y="10191383"/>
                  <a:pt x="15663541" y="9825058"/>
                  <a:pt x="15757599" y="9315174"/>
                </a:cubicBezTo>
                <a:cubicBezTo>
                  <a:pt x="15802153" y="9073597"/>
                  <a:pt x="16015022" y="8897365"/>
                  <a:pt x="16262544" y="8897365"/>
                </a:cubicBezTo>
                <a:lnTo>
                  <a:pt x="21767436" y="8897365"/>
                </a:lnTo>
                <a:lnTo>
                  <a:pt x="21767436" y="9352796"/>
                </a:lnTo>
                <a:lnTo>
                  <a:pt x="16262544" y="9352796"/>
                </a:lnTo>
                <a:cubicBezTo>
                  <a:pt x="16234822" y="9352796"/>
                  <a:pt x="16210070" y="9372598"/>
                  <a:pt x="16205119" y="9397349"/>
                </a:cubicBezTo>
                <a:cubicBezTo>
                  <a:pt x="16074428" y="10107227"/>
                  <a:pt x="15447702" y="10624042"/>
                  <a:pt x="14729887" y="10624042"/>
                </a:cubicBezTo>
                <a:cubicBezTo>
                  <a:pt x="14706125" y="10624042"/>
                  <a:pt x="14683353" y="10624042"/>
                  <a:pt x="14660581" y="10622062"/>
                </a:cubicBezTo>
                <a:cubicBezTo>
                  <a:pt x="13896233" y="10587409"/>
                  <a:pt x="13268517" y="9960697"/>
                  <a:pt x="13233864" y="9196366"/>
                </a:cubicBezTo>
                <a:cubicBezTo>
                  <a:pt x="13215052" y="8782518"/>
                  <a:pt x="13361585" y="8388471"/>
                  <a:pt x="13646731" y="8090461"/>
                </a:cubicBezTo>
                <a:cubicBezTo>
                  <a:pt x="13931876" y="7791461"/>
                  <a:pt x="14317021" y="7626119"/>
                  <a:pt x="14730878" y="7626119"/>
                </a:cubicBezTo>
                <a:cubicBezTo>
                  <a:pt x="15018993" y="7626119"/>
                  <a:pt x="15286317" y="7511272"/>
                  <a:pt x="15486315" y="7303358"/>
                </a:cubicBezTo>
                <a:cubicBezTo>
                  <a:pt x="15684333" y="7095444"/>
                  <a:pt x="15786312" y="6822185"/>
                  <a:pt x="15773441" y="6533086"/>
                </a:cubicBezTo>
                <a:cubicBezTo>
                  <a:pt x="15748688" y="6000430"/>
                  <a:pt x="15313050" y="5564801"/>
                  <a:pt x="14780382" y="5540049"/>
                </a:cubicBezTo>
                <a:cubicBezTo>
                  <a:pt x="14492266" y="5527178"/>
                  <a:pt x="14218012" y="5629155"/>
                  <a:pt x="14010093" y="5828159"/>
                </a:cubicBezTo>
                <a:cubicBezTo>
                  <a:pt x="13802175" y="6027162"/>
                  <a:pt x="13687324" y="6294480"/>
                  <a:pt x="13687324" y="6582589"/>
                </a:cubicBezTo>
                <a:cubicBezTo>
                  <a:pt x="13687324" y="6996437"/>
                  <a:pt x="13521980" y="7381573"/>
                  <a:pt x="13223963" y="7666713"/>
                </a:cubicBezTo>
                <a:cubicBezTo>
                  <a:pt x="12924956" y="7952841"/>
                  <a:pt x="12531891" y="8099371"/>
                  <a:pt x="12119025" y="8080561"/>
                </a:cubicBezTo>
                <a:cubicBezTo>
                  <a:pt x="11353686" y="8044918"/>
                  <a:pt x="10726960" y="7418205"/>
                  <a:pt x="10692307" y="6652884"/>
                </a:cubicBezTo>
                <a:cubicBezTo>
                  <a:pt x="10672505" y="6239036"/>
                  <a:pt x="10820028" y="5846970"/>
                  <a:pt x="11105174" y="5547970"/>
                </a:cubicBezTo>
                <a:cubicBezTo>
                  <a:pt x="11391309" y="5247980"/>
                  <a:pt x="11776454" y="5083628"/>
                  <a:pt x="12189321" y="5083628"/>
                </a:cubicBezTo>
                <a:cubicBezTo>
                  <a:pt x="12476446" y="5083628"/>
                  <a:pt x="12744760" y="4968781"/>
                  <a:pt x="12943768" y="4760867"/>
                </a:cubicBezTo>
                <a:cubicBezTo>
                  <a:pt x="13141786" y="4552953"/>
                  <a:pt x="13244755" y="4279694"/>
                  <a:pt x="13230894" y="3991585"/>
                </a:cubicBezTo>
                <a:cubicBezTo>
                  <a:pt x="13207131" y="3459919"/>
                  <a:pt x="12769512" y="3022309"/>
                  <a:pt x="12237835" y="2998548"/>
                </a:cubicBezTo>
                <a:cubicBezTo>
                  <a:pt x="11950709" y="2985677"/>
                  <a:pt x="11676455" y="3087654"/>
                  <a:pt x="11468536" y="3285667"/>
                </a:cubicBezTo>
                <a:cubicBezTo>
                  <a:pt x="11260619" y="3484670"/>
                  <a:pt x="11145767" y="3752979"/>
                  <a:pt x="11145767" y="4041088"/>
                </a:cubicBezTo>
                <a:cubicBezTo>
                  <a:pt x="11145767" y="4453946"/>
                  <a:pt x="10981412" y="4838092"/>
                  <a:pt x="10681416" y="5124221"/>
                </a:cubicBezTo>
                <a:cubicBezTo>
                  <a:pt x="10382409" y="5409360"/>
                  <a:pt x="9990334" y="5556880"/>
                  <a:pt x="9576477" y="5537079"/>
                </a:cubicBezTo>
                <a:cubicBezTo>
                  <a:pt x="8811139" y="5502427"/>
                  <a:pt x="8184414" y="4875714"/>
                  <a:pt x="8148771" y="4111383"/>
                </a:cubicBezTo>
                <a:cubicBezTo>
                  <a:pt x="8130949" y="3697535"/>
                  <a:pt x="8277483" y="3304478"/>
                  <a:pt x="8562627" y="3005478"/>
                </a:cubicBezTo>
                <a:cubicBezTo>
                  <a:pt x="8847772" y="2707468"/>
                  <a:pt x="9232916" y="2542127"/>
                  <a:pt x="9646774" y="2542127"/>
                </a:cubicBezTo>
                <a:cubicBezTo>
                  <a:pt x="9934889" y="2542127"/>
                  <a:pt x="10202213" y="2427279"/>
                  <a:pt x="10401221" y="2219365"/>
                </a:cubicBezTo>
                <a:cubicBezTo>
                  <a:pt x="10600228" y="2010461"/>
                  <a:pt x="10702208" y="1737203"/>
                  <a:pt x="10689336" y="1448103"/>
                </a:cubicBezTo>
                <a:cubicBezTo>
                  <a:pt x="10664584" y="916437"/>
                  <a:pt x="10228946" y="480808"/>
                  <a:pt x="9696278" y="456056"/>
                </a:cubicBezTo>
                <a:cubicBezTo>
                  <a:pt x="9176483" y="432295"/>
                  <a:pt x="8714111" y="798619"/>
                  <a:pt x="8620052" y="1308504"/>
                </a:cubicBezTo>
                <a:cubicBezTo>
                  <a:pt x="8576488" y="1550080"/>
                  <a:pt x="8363621" y="1726312"/>
                  <a:pt x="8114118" y="1726312"/>
                </a:cubicBezTo>
                <a:lnTo>
                  <a:pt x="2609226" y="1726312"/>
                </a:lnTo>
                <a:lnTo>
                  <a:pt x="2609226" y="1724891"/>
                </a:lnTo>
                <a:lnTo>
                  <a:pt x="0" y="1724891"/>
                </a:lnTo>
                <a:lnTo>
                  <a:pt x="0" y="1274011"/>
                </a:lnTo>
                <a:lnTo>
                  <a:pt x="2609226" y="1274011"/>
                </a:lnTo>
                <a:lnTo>
                  <a:pt x="2609226" y="1270881"/>
                </a:lnTo>
                <a:lnTo>
                  <a:pt x="8114118" y="1270881"/>
                </a:lnTo>
                <a:cubicBezTo>
                  <a:pt x="8142830" y="1270881"/>
                  <a:pt x="8167583" y="1251080"/>
                  <a:pt x="8172533" y="1226328"/>
                </a:cubicBezTo>
                <a:cubicBezTo>
                  <a:pt x="8298770" y="539469"/>
                  <a:pt x="8890559" y="33607"/>
                  <a:pt x="9578343" y="161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20807A7-562A-ED42-9F02-E51B9919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" y="1163573"/>
            <a:ext cx="12188824" cy="5291101"/>
          </a:xfrm>
          <a:custGeom>
            <a:avLst/>
            <a:gdLst>
              <a:gd name="connsiteX0" fmla="*/ 21768424 w 24377648"/>
              <a:gd name="connsiteY0" fmla="*/ 8899565 h 10582202"/>
              <a:gd name="connsiteX1" fmla="*/ 24377648 w 24377648"/>
              <a:gd name="connsiteY1" fmla="*/ 8899565 h 10582202"/>
              <a:gd name="connsiteX2" fmla="*/ 24377648 w 24377648"/>
              <a:gd name="connsiteY2" fmla="*/ 9311045 h 10582202"/>
              <a:gd name="connsiteX3" fmla="*/ 21768424 w 24377648"/>
              <a:gd name="connsiteY3" fmla="*/ 9311045 h 10582202"/>
              <a:gd name="connsiteX4" fmla="*/ 9716080 w 24377648"/>
              <a:gd name="connsiteY4" fmla="*/ 1464 h 10582202"/>
              <a:gd name="connsiteX5" fmla="*/ 11121016 w 24377648"/>
              <a:gd name="connsiteY5" fmla="*/ 1406750 h 10582202"/>
              <a:gd name="connsiteX6" fmla="*/ 10714089 w 24377648"/>
              <a:gd name="connsiteY6" fmla="*/ 2497108 h 10582202"/>
              <a:gd name="connsiteX7" fmla="*/ 9646774 w 24377648"/>
              <a:gd name="connsiteY7" fmla="*/ 2953652 h 10582202"/>
              <a:gd name="connsiteX8" fmla="*/ 8875494 w 24377648"/>
              <a:gd name="connsiteY8" fmla="*/ 3283434 h 10582202"/>
              <a:gd name="connsiteX9" fmla="*/ 8581438 w 24377648"/>
              <a:gd name="connsiteY9" fmla="*/ 4070750 h 10582202"/>
              <a:gd name="connsiteX10" fmla="*/ 9596279 w 24377648"/>
              <a:gd name="connsiteY10" fmla="*/ 5084853 h 10582202"/>
              <a:gd name="connsiteX11" fmla="*/ 10383400 w 24377648"/>
              <a:gd name="connsiteY11" fmla="*/ 4790724 h 10582202"/>
              <a:gd name="connsiteX12" fmla="*/ 10713098 w 24377648"/>
              <a:gd name="connsiteY12" fmla="*/ 4020243 h 10582202"/>
              <a:gd name="connsiteX13" fmla="*/ 11170520 w 24377648"/>
              <a:gd name="connsiteY13" fmla="*/ 2951672 h 10582202"/>
              <a:gd name="connsiteX14" fmla="*/ 12257637 w 24377648"/>
              <a:gd name="connsiteY14" fmla="*/ 2545634 h 10582202"/>
              <a:gd name="connsiteX15" fmla="*/ 13662572 w 24377648"/>
              <a:gd name="connsiteY15" fmla="*/ 3950920 h 10582202"/>
              <a:gd name="connsiteX16" fmla="*/ 13256636 w 24377648"/>
              <a:gd name="connsiteY16" fmla="*/ 5038307 h 10582202"/>
              <a:gd name="connsiteX17" fmla="*/ 12189321 w 24377648"/>
              <a:gd name="connsiteY17" fmla="*/ 5495842 h 10582202"/>
              <a:gd name="connsiteX18" fmla="*/ 11418042 w 24377648"/>
              <a:gd name="connsiteY18" fmla="*/ 5825624 h 10582202"/>
              <a:gd name="connsiteX19" fmla="*/ 11123986 w 24377648"/>
              <a:gd name="connsiteY19" fmla="*/ 6612940 h 10582202"/>
              <a:gd name="connsiteX20" fmla="*/ 12138826 w 24377648"/>
              <a:gd name="connsiteY20" fmla="*/ 7628033 h 10582202"/>
              <a:gd name="connsiteX21" fmla="*/ 12924956 w 24377648"/>
              <a:gd name="connsiteY21" fmla="*/ 7333904 h 10582202"/>
              <a:gd name="connsiteX22" fmla="*/ 13254656 w 24377648"/>
              <a:gd name="connsiteY22" fmla="*/ 6562432 h 10582202"/>
              <a:gd name="connsiteX23" fmla="*/ 13711086 w 24377648"/>
              <a:gd name="connsiteY23" fmla="*/ 5494852 h 10582202"/>
              <a:gd name="connsiteX24" fmla="*/ 14800184 w 24377648"/>
              <a:gd name="connsiteY24" fmla="*/ 5087824 h 10582202"/>
              <a:gd name="connsiteX25" fmla="*/ 16205119 w 24377648"/>
              <a:gd name="connsiteY25" fmla="*/ 6493109 h 10582202"/>
              <a:gd name="connsiteX26" fmla="*/ 15798193 w 24377648"/>
              <a:gd name="connsiteY26" fmla="*/ 7582478 h 10582202"/>
              <a:gd name="connsiteX27" fmla="*/ 14730878 w 24377648"/>
              <a:gd name="connsiteY27" fmla="*/ 8039022 h 10582202"/>
              <a:gd name="connsiteX28" fmla="*/ 13959599 w 24377648"/>
              <a:gd name="connsiteY28" fmla="*/ 8368803 h 10582202"/>
              <a:gd name="connsiteX29" fmla="*/ 13665542 w 24377648"/>
              <a:gd name="connsiteY29" fmla="*/ 9156119 h 10582202"/>
              <a:gd name="connsiteX30" fmla="*/ 14680383 w 24377648"/>
              <a:gd name="connsiteY30" fmla="*/ 10171213 h 10582202"/>
              <a:gd name="connsiteX31" fmla="*/ 15780371 w 24377648"/>
              <a:gd name="connsiteY31" fmla="*/ 9299718 h 10582202"/>
              <a:gd name="connsiteX32" fmla="*/ 16262544 w 24377648"/>
              <a:gd name="connsiteY32" fmla="*/ 8900613 h 10582202"/>
              <a:gd name="connsiteX33" fmla="*/ 21767436 w 24377648"/>
              <a:gd name="connsiteY33" fmla="*/ 8900613 h 10582202"/>
              <a:gd name="connsiteX34" fmla="*/ 21767436 w 24377648"/>
              <a:gd name="connsiteY34" fmla="*/ 9310612 h 10582202"/>
              <a:gd name="connsiteX35" fmla="*/ 16262544 w 24377648"/>
              <a:gd name="connsiteY35" fmla="*/ 9310612 h 10582202"/>
              <a:gd name="connsiteX36" fmla="*/ 16182347 w 24377648"/>
              <a:gd name="connsiteY36" fmla="*/ 9373993 h 10582202"/>
              <a:gd name="connsiteX37" fmla="*/ 14729887 w 24377648"/>
              <a:gd name="connsiteY37" fmla="*/ 10582202 h 10582202"/>
              <a:gd name="connsiteX38" fmla="*/ 14661571 w 24377648"/>
              <a:gd name="connsiteY38" fmla="*/ 10581211 h 10582202"/>
              <a:gd name="connsiteX39" fmla="*/ 13256636 w 24377648"/>
              <a:gd name="connsiteY39" fmla="*/ 9175926 h 10582202"/>
              <a:gd name="connsiteX40" fmla="*/ 13663562 w 24377648"/>
              <a:gd name="connsiteY40" fmla="*/ 8085568 h 10582202"/>
              <a:gd name="connsiteX41" fmla="*/ 14730878 w 24377648"/>
              <a:gd name="connsiteY41" fmla="*/ 7629023 h 10582202"/>
              <a:gd name="connsiteX42" fmla="*/ 15502156 w 24377648"/>
              <a:gd name="connsiteY42" fmla="*/ 7299242 h 10582202"/>
              <a:gd name="connsiteX43" fmla="*/ 15796213 w 24377648"/>
              <a:gd name="connsiteY43" fmla="*/ 6511926 h 10582202"/>
              <a:gd name="connsiteX44" fmla="*/ 14781372 w 24377648"/>
              <a:gd name="connsiteY44" fmla="*/ 5496832 h 10582202"/>
              <a:gd name="connsiteX45" fmla="*/ 13994252 w 24377648"/>
              <a:gd name="connsiteY45" fmla="*/ 5790962 h 10582202"/>
              <a:gd name="connsiteX46" fmla="*/ 13664552 w 24377648"/>
              <a:gd name="connsiteY46" fmla="*/ 6562432 h 10582202"/>
              <a:gd name="connsiteX47" fmla="*/ 13208122 w 24377648"/>
              <a:gd name="connsiteY47" fmla="*/ 7631004 h 10582202"/>
              <a:gd name="connsiteX48" fmla="*/ 12120014 w 24377648"/>
              <a:gd name="connsiteY48" fmla="*/ 8037041 h 10582202"/>
              <a:gd name="connsiteX49" fmla="*/ 10715079 w 24377648"/>
              <a:gd name="connsiteY49" fmla="*/ 6631756 h 10582202"/>
              <a:gd name="connsiteX50" fmla="*/ 11122005 w 24377648"/>
              <a:gd name="connsiteY50" fmla="*/ 5543378 h 10582202"/>
              <a:gd name="connsiteX51" fmla="*/ 12189321 w 24377648"/>
              <a:gd name="connsiteY51" fmla="*/ 5085843 h 10582202"/>
              <a:gd name="connsiteX52" fmla="*/ 12959609 w 24377648"/>
              <a:gd name="connsiteY52" fmla="*/ 4756062 h 10582202"/>
              <a:gd name="connsiteX53" fmla="*/ 13253666 w 24377648"/>
              <a:gd name="connsiteY53" fmla="*/ 3969736 h 10582202"/>
              <a:gd name="connsiteX54" fmla="*/ 12238825 w 24377648"/>
              <a:gd name="connsiteY54" fmla="*/ 2954643 h 10582202"/>
              <a:gd name="connsiteX55" fmla="*/ 11452695 w 24377648"/>
              <a:gd name="connsiteY55" fmla="*/ 3248772 h 10582202"/>
              <a:gd name="connsiteX56" fmla="*/ 11122995 w 24377648"/>
              <a:gd name="connsiteY56" fmla="*/ 4020243 h 10582202"/>
              <a:gd name="connsiteX57" fmla="*/ 10665574 w 24377648"/>
              <a:gd name="connsiteY57" fmla="*/ 5086834 h 10582202"/>
              <a:gd name="connsiteX58" fmla="*/ 9577468 w 24377648"/>
              <a:gd name="connsiteY58" fmla="*/ 5493861 h 10582202"/>
              <a:gd name="connsiteX59" fmla="*/ 8171543 w 24377648"/>
              <a:gd name="connsiteY59" fmla="*/ 4089566 h 10582202"/>
              <a:gd name="connsiteX60" fmla="*/ 8578468 w 24377648"/>
              <a:gd name="connsiteY60" fmla="*/ 3000198 h 10582202"/>
              <a:gd name="connsiteX61" fmla="*/ 9646774 w 24377648"/>
              <a:gd name="connsiteY61" fmla="*/ 2543654 h 10582202"/>
              <a:gd name="connsiteX62" fmla="*/ 10418052 w 24377648"/>
              <a:gd name="connsiteY62" fmla="*/ 2213872 h 10582202"/>
              <a:gd name="connsiteX63" fmla="*/ 10712109 w 24377648"/>
              <a:gd name="connsiteY63" fmla="*/ 1426556 h 10582202"/>
              <a:gd name="connsiteX64" fmla="*/ 9697269 w 24377648"/>
              <a:gd name="connsiteY64" fmla="*/ 411463 h 10582202"/>
              <a:gd name="connsiteX65" fmla="*/ 8597280 w 24377648"/>
              <a:gd name="connsiteY65" fmla="*/ 1282958 h 10582202"/>
              <a:gd name="connsiteX66" fmla="*/ 8114118 w 24377648"/>
              <a:gd name="connsiteY66" fmla="*/ 1682063 h 10582202"/>
              <a:gd name="connsiteX67" fmla="*/ 2609226 w 24377648"/>
              <a:gd name="connsiteY67" fmla="*/ 1682063 h 10582202"/>
              <a:gd name="connsiteX68" fmla="*/ 2609226 w 24377648"/>
              <a:gd name="connsiteY68" fmla="*/ 1685626 h 10582202"/>
              <a:gd name="connsiteX69" fmla="*/ 0 w 24377648"/>
              <a:gd name="connsiteY69" fmla="*/ 1685626 h 10582202"/>
              <a:gd name="connsiteX70" fmla="*/ 0 w 24377648"/>
              <a:gd name="connsiteY70" fmla="*/ 1274146 h 10582202"/>
              <a:gd name="connsiteX71" fmla="*/ 2609226 w 24377648"/>
              <a:gd name="connsiteY71" fmla="*/ 1274146 h 10582202"/>
              <a:gd name="connsiteX72" fmla="*/ 2609226 w 24377648"/>
              <a:gd name="connsiteY72" fmla="*/ 1272064 h 10582202"/>
              <a:gd name="connsiteX73" fmla="*/ 8114118 w 24377648"/>
              <a:gd name="connsiteY73" fmla="*/ 1272064 h 10582202"/>
              <a:gd name="connsiteX74" fmla="*/ 8195306 w 24377648"/>
              <a:gd name="connsiteY74" fmla="*/ 1208682 h 10582202"/>
              <a:gd name="connsiteX75" fmla="*/ 9716080 w 24377648"/>
              <a:gd name="connsiteY75" fmla="*/ 1464 h 1058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4377648" h="10582202">
                <a:moveTo>
                  <a:pt x="21768424" y="8899565"/>
                </a:moveTo>
                <a:lnTo>
                  <a:pt x="24377648" y="8899565"/>
                </a:lnTo>
                <a:lnTo>
                  <a:pt x="24377648" y="9311045"/>
                </a:lnTo>
                <a:lnTo>
                  <a:pt x="21768424" y="9311045"/>
                </a:lnTo>
                <a:close/>
                <a:moveTo>
                  <a:pt x="9716080" y="1464"/>
                </a:moveTo>
                <a:cubicBezTo>
                  <a:pt x="10469537" y="37116"/>
                  <a:pt x="11086362" y="654095"/>
                  <a:pt x="11121016" y="1406750"/>
                </a:cubicBezTo>
                <a:cubicBezTo>
                  <a:pt x="11139827" y="1814767"/>
                  <a:pt x="10995274" y="2201988"/>
                  <a:pt x="10714089" y="2497108"/>
                </a:cubicBezTo>
                <a:cubicBezTo>
                  <a:pt x="10432904" y="2791237"/>
                  <a:pt x="10053700" y="2953652"/>
                  <a:pt x="9646774" y="2953652"/>
                </a:cubicBezTo>
                <a:cubicBezTo>
                  <a:pt x="9352717" y="2953652"/>
                  <a:pt x="9078462" y="3070512"/>
                  <a:pt x="8875494" y="3283434"/>
                </a:cubicBezTo>
                <a:cubicBezTo>
                  <a:pt x="8672527" y="3496356"/>
                  <a:pt x="8567577" y="3775630"/>
                  <a:pt x="8581438" y="4070750"/>
                </a:cubicBezTo>
                <a:cubicBezTo>
                  <a:pt x="8606190" y="4614444"/>
                  <a:pt x="9052720" y="5059104"/>
                  <a:pt x="9596279" y="5084853"/>
                </a:cubicBezTo>
                <a:cubicBezTo>
                  <a:pt x="9890335" y="5097727"/>
                  <a:pt x="10170531" y="4993742"/>
                  <a:pt x="10383400" y="4790724"/>
                </a:cubicBezTo>
                <a:cubicBezTo>
                  <a:pt x="10596268" y="4587705"/>
                  <a:pt x="10713098" y="4314373"/>
                  <a:pt x="10713098" y="4020243"/>
                </a:cubicBezTo>
                <a:cubicBezTo>
                  <a:pt x="10713098" y="3613215"/>
                  <a:pt x="10875474" y="3233917"/>
                  <a:pt x="11170520" y="2951672"/>
                </a:cubicBezTo>
                <a:cubicBezTo>
                  <a:pt x="11464576" y="2671407"/>
                  <a:pt x="11850710" y="2526818"/>
                  <a:pt x="12257637" y="2545634"/>
                </a:cubicBezTo>
                <a:cubicBezTo>
                  <a:pt x="13011094" y="2580296"/>
                  <a:pt x="13627919" y="3197275"/>
                  <a:pt x="13662572" y="3950920"/>
                </a:cubicBezTo>
                <a:cubicBezTo>
                  <a:pt x="13681384" y="4358938"/>
                  <a:pt x="13536831" y="4744178"/>
                  <a:pt x="13256636" y="5038307"/>
                </a:cubicBezTo>
                <a:cubicBezTo>
                  <a:pt x="12974461" y="5333427"/>
                  <a:pt x="12595257" y="5495842"/>
                  <a:pt x="12189321" y="5495842"/>
                </a:cubicBezTo>
                <a:cubicBezTo>
                  <a:pt x="11895264" y="5495842"/>
                  <a:pt x="11621010" y="5612702"/>
                  <a:pt x="11418042" y="5825624"/>
                </a:cubicBezTo>
                <a:cubicBezTo>
                  <a:pt x="11215074" y="6038546"/>
                  <a:pt x="11110124" y="6318810"/>
                  <a:pt x="11123986" y="6612940"/>
                </a:cubicBezTo>
                <a:cubicBezTo>
                  <a:pt x="11149728" y="7156634"/>
                  <a:pt x="11594277" y="7603274"/>
                  <a:pt x="12138826" y="7628033"/>
                </a:cubicBezTo>
                <a:cubicBezTo>
                  <a:pt x="12432882" y="7641898"/>
                  <a:pt x="12712087" y="7537912"/>
                  <a:pt x="12924956" y="7333904"/>
                </a:cubicBezTo>
                <a:cubicBezTo>
                  <a:pt x="13137825" y="7130884"/>
                  <a:pt x="13254656" y="6856562"/>
                  <a:pt x="13254656" y="6562432"/>
                </a:cubicBezTo>
                <a:cubicBezTo>
                  <a:pt x="13254656" y="6155405"/>
                  <a:pt x="13417030" y="5776107"/>
                  <a:pt x="13711086" y="5494852"/>
                </a:cubicBezTo>
                <a:cubicBezTo>
                  <a:pt x="14006133" y="5213597"/>
                  <a:pt x="14392267" y="5069008"/>
                  <a:pt x="14800184" y="5087824"/>
                </a:cubicBezTo>
                <a:cubicBezTo>
                  <a:pt x="15553641" y="5122486"/>
                  <a:pt x="16170466" y="5739464"/>
                  <a:pt x="16205119" y="6493109"/>
                </a:cubicBezTo>
                <a:cubicBezTo>
                  <a:pt x="16223931" y="6901127"/>
                  <a:pt x="16080368" y="7288348"/>
                  <a:pt x="15798193" y="7582478"/>
                </a:cubicBezTo>
                <a:cubicBezTo>
                  <a:pt x="15517998" y="7876607"/>
                  <a:pt x="15137804" y="8039022"/>
                  <a:pt x="14730878" y="8039022"/>
                </a:cubicBezTo>
                <a:cubicBezTo>
                  <a:pt x="14436821" y="8039022"/>
                  <a:pt x="14162567" y="8155882"/>
                  <a:pt x="13959599" y="8368803"/>
                </a:cubicBezTo>
                <a:cubicBezTo>
                  <a:pt x="13756631" y="8581725"/>
                  <a:pt x="13651681" y="8861000"/>
                  <a:pt x="13665542" y="9156119"/>
                </a:cubicBezTo>
                <a:cubicBezTo>
                  <a:pt x="13690295" y="9700804"/>
                  <a:pt x="14136824" y="10146454"/>
                  <a:pt x="14680383" y="10171213"/>
                </a:cubicBezTo>
                <a:cubicBezTo>
                  <a:pt x="15211070" y="10195971"/>
                  <a:pt x="15684333" y="9820634"/>
                  <a:pt x="15780371" y="9299718"/>
                </a:cubicBezTo>
                <a:cubicBezTo>
                  <a:pt x="15821955" y="9068970"/>
                  <a:pt x="16025913" y="8900613"/>
                  <a:pt x="16262544" y="8900613"/>
                </a:cubicBezTo>
                <a:lnTo>
                  <a:pt x="21767436" y="8900613"/>
                </a:lnTo>
                <a:lnTo>
                  <a:pt x="21767436" y="9310612"/>
                </a:lnTo>
                <a:lnTo>
                  <a:pt x="16262544" y="9310612"/>
                </a:lnTo>
                <a:cubicBezTo>
                  <a:pt x="16223931" y="9310612"/>
                  <a:pt x="16189278" y="9337351"/>
                  <a:pt x="16182347" y="9373993"/>
                </a:cubicBezTo>
                <a:cubicBezTo>
                  <a:pt x="16054626" y="10073170"/>
                  <a:pt x="15435820" y="10582202"/>
                  <a:pt x="14729887" y="10582202"/>
                </a:cubicBezTo>
                <a:cubicBezTo>
                  <a:pt x="14707115" y="10582202"/>
                  <a:pt x="14684343" y="10582202"/>
                  <a:pt x="14661571" y="10581211"/>
                </a:cubicBezTo>
                <a:cubicBezTo>
                  <a:pt x="13908114" y="10545559"/>
                  <a:pt x="13291289" y="9928581"/>
                  <a:pt x="13256636" y="9175926"/>
                </a:cubicBezTo>
                <a:cubicBezTo>
                  <a:pt x="13237824" y="8767908"/>
                  <a:pt x="13382377" y="8380687"/>
                  <a:pt x="13663562" y="8085568"/>
                </a:cubicBezTo>
                <a:cubicBezTo>
                  <a:pt x="13944747" y="7791438"/>
                  <a:pt x="14323951" y="7629023"/>
                  <a:pt x="14730878" y="7629023"/>
                </a:cubicBezTo>
                <a:cubicBezTo>
                  <a:pt x="15024934" y="7629023"/>
                  <a:pt x="15299188" y="7512164"/>
                  <a:pt x="15502156" y="7299242"/>
                </a:cubicBezTo>
                <a:cubicBezTo>
                  <a:pt x="15705125" y="7086320"/>
                  <a:pt x="15810074" y="6807045"/>
                  <a:pt x="15796213" y="6511926"/>
                </a:cubicBezTo>
                <a:cubicBezTo>
                  <a:pt x="15771460" y="5967241"/>
                  <a:pt x="15325921" y="5521591"/>
                  <a:pt x="14781372" y="5496832"/>
                </a:cubicBezTo>
                <a:cubicBezTo>
                  <a:pt x="14486326" y="5483958"/>
                  <a:pt x="14207121" y="5587943"/>
                  <a:pt x="13994252" y="5790962"/>
                </a:cubicBezTo>
                <a:cubicBezTo>
                  <a:pt x="13781383" y="5993981"/>
                  <a:pt x="13664552" y="6268303"/>
                  <a:pt x="13664552" y="6562432"/>
                </a:cubicBezTo>
                <a:cubicBezTo>
                  <a:pt x="13664552" y="6969460"/>
                  <a:pt x="13502178" y="7348758"/>
                  <a:pt x="13208122" y="7631004"/>
                </a:cubicBezTo>
                <a:cubicBezTo>
                  <a:pt x="12914065" y="7911268"/>
                  <a:pt x="12526941" y="8055858"/>
                  <a:pt x="12120014" y="8037041"/>
                </a:cubicBezTo>
                <a:cubicBezTo>
                  <a:pt x="11366557" y="8003370"/>
                  <a:pt x="10749732" y="7385400"/>
                  <a:pt x="10715079" y="6631756"/>
                </a:cubicBezTo>
                <a:cubicBezTo>
                  <a:pt x="10696267" y="6223738"/>
                  <a:pt x="10840820" y="5837508"/>
                  <a:pt x="11122005" y="5543378"/>
                </a:cubicBezTo>
                <a:cubicBezTo>
                  <a:pt x="11403190" y="5248258"/>
                  <a:pt x="11782394" y="5085843"/>
                  <a:pt x="12189321" y="5085843"/>
                </a:cubicBezTo>
                <a:cubicBezTo>
                  <a:pt x="12482387" y="5085843"/>
                  <a:pt x="12756641" y="4968984"/>
                  <a:pt x="12959609" y="4756062"/>
                </a:cubicBezTo>
                <a:cubicBezTo>
                  <a:pt x="13163568" y="4543140"/>
                  <a:pt x="13267527" y="4264856"/>
                  <a:pt x="13253666" y="3969736"/>
                </a:cubicBezTo>
                <a:cubicBezTo>
                  <a:pt x="13228913" y="3425052"/>
                  <a:pt x="12783374" y="2979401"/>
                  <a:pt x="12238825" y="2954643"/>
                </a:cubicBezTo>
                <a:cubicBezTo>
                  <a:pt x="11944769" y="2940778"/>
                  <a:pt x="11665564" y="3044763"/>
                  <a:pt x="11452695" y="3248772"/>
                </a:cubicBezTo>
                <a:cubicBezTo>
                  <a:pt x="11239827" y="3451791"/>
                  <a:pt x="11122995" y="3725123"/>
                  <a:pt x="11122995" y="4020243"/>
                </a:cubicBezTo>
                <a:cubicBezTo>
                  <a:pt x="11122995" y="4427271"/>
                  <a:pt x="10960621" y="4805579"/>
                  <a:pt x="10665574" y="5086834"/>
                </a:cubicBezTo>
                <a:cubicBezTo>
                  <a:pt x="10371518" y="5368089"/>
                  <a:pt x="9985384" y="5513668"/>
                  <a:pt x="9577468" y="5493861"/>
                </a:cubicBezTo>
                <a:cubicBezTo>
                  <a:pt x="8824010" y="5459200"/>
                  <a:pt x="8207187" y="4842221"/>
                  <a:pt x="8171543" y="4089566"/>
                </a:cubicBezTo>
                <a:cubicBezTo>
                  <a:pt x="8153722" y="3681549"/>
                  <a:pt x="8298275" y="3295318"/>
                  <a:pt x="8578468" y="3000198"/>
                </a:cubicBezTo>
                <a:cubicBezTo>
                  <a:pt x="8860644" y="2706069"/>
                  <a:pt x="9239847" y="2543654"/>
                  <a:pt x="9646774" y="2543654"/>
                </a:cubicBezTo>
                <a:cubicBezTo>
                  <a:pt x="9940830" y="2543654"/>
                  <a:pt x="10215085" y="2426794"/>
                  <a:pt x="10418052" y="2213872"/>
                </a:cubicBezTo>
                <a:cubicBezTo>
                  <a:pt x="10621020" y="1999960"/>
                  <a:pt x="10725970" y="1721676"/>
                  <a:pt x="10712109" y="1426556"/>
                </a:cubicBezTo>
                <a:cubicBezTo>
                  <a:pt x="10687356" y="881872"/>
                  <a:pt x="10241816" y="436221"/>
                  <a:pt x="9697269" y="411463"/>
                </a:cubicBezTo>
                <a:cubicBezTo>
                  <a:pt x="9166581" y="386705"/>
                  <a:pt x="8693319" y="762041"/>
                  <a:pt x="8597280" y="1282958"/>
                </a:cubicBezTo>
                <a:cubicBezTo>
                  <a:pt x="8555696" y="1513706"/>
                  <a:pt x="8352728" y="1682063"/>
                  <a:pt x="8114118" y="1682063"/>
                </a:cubicBezTo>
                <a:lnTo>
                  <a:pt x="2609226" y="1682063"/>
                </a:lnTo>
                <a:lnTo>
                  <a:pt x="2609226" y="1685626"/>
                </a:lnTo>
                <a:lnTo>
                  <a:pt x="0" y="1685626"/>
                </a:lnTo>
                <a:lnTo>
                  <a:pt x="0" y="1274146"/>
                </a:lnTo>
                <a:lnTo>
                  <a:pt x="2609226" y="1274146"/>
                </a:lnTo>
                <a:lnTo>
                  <a:pt x="2609226" y="1272064"/>
                </a:lnTo>
                <a:lnTo>
                  <a:pt x="8114118" y="1272064"/>
                </a:lnTo>
                <a:cubicBezTo>
                  <a:pt x="8153722" y="1272064"/>
                  <a:pt x="8188375" y="1245325"/>
                  <a:pt x="8195306" y="1208682"/>
                </a:cubicBezTo>
                <a:cubicBezTo>
                  <a:pt x="8326987" y="486728"/>
                  <a:pt x="8981434" y="-31217"/>
                  <a:pt x="9716080" y="1464"/>
                </a:cubicBezTo>
                <a:close/>
              </a:path>
            </a:pathLst>
          </a:custGeom>
          <a:solidFill>
            <a:schemeClr val="accent6">
              <a:lumMod val="1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478E6-4A0F-124C-BEF9-B1A91B477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048" y="1724312"/>
            <a:ext cx="3117519" cy="1453969"/>
          </a:xfrm>
          <a:custGeom>
            <a:avLst/>
            <a:gdLst>
              <a:gd name="T0" fmla="*/ 6202 w 6297"/>
              <a:gd name="T1" fmla="*/ 0 h 2936"/>
              <a:gd name="T2" fmla="*/ 6202 w 6297"/>
              <a:gd name="T3" fmla="*/ 0 h 2936"/>
              <a:gd name="T4" fmla="*/ 6109 w 6297"/>
              <a:gd name="T5" fmla="*/ 86 h 2936"/>
              <a:gd name="T6" fmla="*/ 2836 w 6297"/>
              <a:gd name="T7" fmla="*/ 86 h 2936"/>
              <a:gd name="T8" fmla="*/ 0 w 6297"/>
              <a:gd name="T9" fmla="*/ 2922 h 2936"/>
              <a:gd name="T10" fmla="*/ 13 w 6297"/>
              <a:gd name="T11" fmla="*/ 2935 h 2936"/>
              <a:gd name="T12" fmla="*/ 2844 w 6297"/>
              <a:gd name="T13" fmla="*/ 104 h 2936"/>
              <a:gd name="T14" fmla="*/ 6109 w 6297"/>
              <a:gd name="T15" fmla="*/ 104 h 2936"/>
              <a:gd name="T16" fmla="*/ 6109 w 6297"/>
              <a:gd name="T17" fmla="*/ 104 h 2936"/>
              <a:gd name="T18" fmla="*/ 6202 w 6297"/>
              <a:gd name="T19" fmla="*/ 189 h 2936"/>
              <a:gd name="T20" fmla="*/ 6202 w 6297"/>
              <a:gd name="T21" fmla="*/ 189 h 2936"/>
              <a:gd name="T22" fmla="*/ 6296 w 6297"/>
              <a:gd name="T23" fmla="*/ 95 h 2936"/>
              <a:gd name="T24" fmla="*/ 6296 w 6297"/>
              <a:gd name="T25" fmla="*/ 95 h 2936"/>
              <a:gd name="T26" fmla="*/ 6202 w 6297"/>
              <a:gd name="T27" fmla="*/ 0 h 2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97" h="2936">
                <a:moveTo>
                  <a:pt x="6202" y="0"/>
                </a:moveTo>
                <a:lnTo>
                  <a:pt x="6202" y="0"/>
                </a:lnTo>
                <a:cubicBezTo>
                  <a:pt x="6153" y="0"/>
                  <a:pt x="6113" y="38"/>
                  <a:pt x="6109" y="86"/>
                </a:cubicBezTo>
                <a:lnTo>
                  <a:pt x="2836" y="86"/>
                </a:lnTo>
                <a:lnTo>
                  <a:pt x="0" y="2922"/>
                </a:lnTo>
                <a:lnTo>
                  <a:pt x="13" y="2935"/>
                </a:lnTo>
                <a:lnTo>
                  <a:pt x="2844" y="104"/>
                </a:lnTo>
                <a:lnTo>
                  <a:pt x="6109" y="104"/>
                </a:lnTo>
                <a:lnTo>
                  <a:pt x="6109" y="104"/>
                </a:lnTo>
                <a:cubicBezTo>
                  <a:pt x="6113" y="152"/>
                  <a:pt x="6153" y="189"/>
                  <a:pt x="6202" y="189"/>
                </a:cubicBezTo>
                <a:lnTo>
                  <a:pt x="6202" y="189"/>
                </a:lnTo>
                <a:cubicBezTo>
                  <a:pt x="6254" y="189"/>
                  <a:pt x="6296" y="147"/>
                  <a:pt x="6296" y="95"/>
                </a:cubicBezTo>
                <a:lnTo>
                  <a:pt x="6296" y="95"/>
                </a:lnTo>
                <a:cubicBezTo>
                  <a:pt x="6296" y="43"/>
                  <a:pt x="6254" y="0"/>
                  <a:pt x="620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45292EB-B25D-DD47-940C-ABFE654C1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817" y="2994898"/>
            <a:ext cx="3117519" cy="1453969"/>
          </a:xfrm>
          <a:custGeom>
            <a:avLst/>
            <a:gdLst>
              <a:gd name="T0" fmla="*/ 6201 w 6296"/>
              <a:gd name="T1" fmla="*/ 0 h 2935"/>
              <a:gd name="T2" fmla="*/ 6201 w 6296"/>
              <a:gd name="T3" fmla="*/ 0 h 2935"/>
              <a:gd name="T4" fmla="*/ 6107 w 6296"/>
              <a:gd name="T5" fmla="*/ 85 h 2935"/>
              <a:gd name="T6" fmla="*/ 2835 w 6296"/>
              <a:gd name="T7" fmla="*/ 85 h 2935"/>
              <a:gd name="T8" fmla="*/ 0 w 6296"/>
              <a:gd name="T9" fmla="*/ 2921 h 2935"/>
              <a:gd name="T10" fmla="*/ 13 w 6296"/>
              <a:gd name="T11" fmla="*/ 2934 h 2935"/>
              <a:gd name="T12" fmla="*/ 2843 w 6296"/>
              <a:gd name="T13" fmla="*/ 104 h 2935"/>
              <a:gd name="T14" fmla="*/ 6107 w 6296"/>
              <a:gd name="T15" fmla="*/ 104 h 2935"/>
              <a:gd name="T16" fmla="*/ 6107 w 6296"/>
              <a:gd name="T17" fmla="*/ 104 h 2935"/>
              <a:gd name="T18" fmla="*/ 6201 w 6296"/>
              <a:gd name="T19" fmla="*/ 188 h 2935"/>
              <a:gd name="T20" fmla="*/ 6201 w 6296"/>
              <a:gd name="T21" fmla="*/ 188 h 2935"/>
              <a:gd name="T22" fmla="*/ 6295 w 6296"/>
              <a:gd name="T23" fmla="*/ 94 h 2935"/>
              <a:gd name="T24" fmla="*/ 6295 w 6296"/>
              <a:gd name="T25" fmla="*/ 94 h 2935"/>
              <a:gd name="T26" fmla="*/ 6201 w 6296"/>
              <a:gd name="T27" fmla="*/ 0 h 2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96" h="2935">
                <a:moveTo>
                  <a:pt x="6201" y="0"/>
                </a:moveTo>
                <a:lnTo>
                  <a:pt x="6201" y="0"/>
                </a:lnTo>
                <a:cubicBezTo>
                  <a:pt x="6152" y="0"/>
                  <a:pt x="6112" y="37"/>
                  <a:pt x="6107" y="85"/>
                </a:cubicBezTo>
                <a:lnTo>
                  <a:pt x="2835" y="85"/>
                </a:lnTo>
                <a:lnTo>
                  <a:pt x="0" y="2921"/>
                </a:lnTo>
                <a:lnTo>
                  <a:pt x="13" y="2934"/>
                </a:lnTo>
                <a:lnTo>
                  <a:pt x="2843" y="104"/>
                </a:lnTo>
                <a:lnTo>
                  <a:pt x="6107" y="104"/>
                </a:lnTo>
                <a:lnTo>
                  <a:pt x="6107" y="104"/>
                </a:lnTo>
                <a:cubicBezTo>
                  <a:pt x="6112" y="151"/>
                  <a:pt x="6152" y="188"/>
                  <a:pt x="6201" y="188"/>
                </a:cubicBezTo>
                <a:lnTo>
                  <a:pt x="6201" y="188"/>
                </a:lnTo>
                <a:cubicBezTo>
                  <a:pt x="6253" y="188"/>
                  <a:pt x="6295" y="146"/>
                  <a:pt x="6295" y="94"/>
                </a:cubicBezTo>
                <a:lnTo>
                  <a:pt x="6295" y="94"/>
                </a:lnTo>
                <a:cubicBezTo>
                  <a:pt x="6295" y="42"/>
                  <a:pt x="6253" y="0"/>
                  <a:pt x="620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94E57F-407C-7240-AC33-34651A90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37" y="4638800"/>
            <a:ext cx="2571734" cy="1135231"/>
          </a:xfrm>
          <a:custGeom>
            <a:avLst/>
            <a:gdLst>
              <a:gd name="T0" fmla="*/ 5100 w 5196"/>
              <a:gd name="T1" fmla="*/ 0 h 2293"/>
              <a:gd name="T2" fmla="*/ 5100 w 5196"/>
              <a:gd name="T3" fmla="*/ 0 h 2293"/>
              <a:gd name="T4" fmla="*/ 5007 w 5196"/>
              <a:gd name="T5" fmla="*/ 85 h 2293"/>
              <a:gd name="T6" fmla="*/ 2194 w 5196"/>
              <a:gd name="T7" fmla="*/ 85 h 2293"/>
              <a:gd name="T8" fmla="*/ 0 w 5196"/>
              <a:gd name="T9" fmla="*/ 2278 h 2293"/>
              <a:gd name="T10" fmla="*/ 14 w 5196"/>
              <a:gd name="T11" fmla="*/ 2292 h 2293"/>
              <a:gd name="T12" fmla="*/ 2202 w 5196"/>
              <a:gd name="T13" fmla="*/ 104 h 2293"/>
              <a:gd name="T14" fmla="*/ 5007 w 5196"/>
              <a:gd name="T15" fmla="*/ 104 h 2293"/>
              <a:gd name="T16" fmla="*/ 5007 w 5196"/>
              <a:gd name="T17" fmla="*/ 104 h 2293"/>
              <a:gd name="T18" fmla="*/ 5100 w 5196"/>
              <a:gd name="T19" fmla="*/ 189 h 2293"/>
              <a:gd name="T20" fmla="*/ 5100 w 5196"/>
              <a:gd name="T21" fmla="*/ 189 h 2293"/>
              <a:gd name="T22" fmla="*/ 5195 w 5196"/>
              <a:gd name="T23" fmla="*/ 95 h 2293"/>
              <a:gd name="T24" fmla="*/ 5195 w 5196"/>
              <a:gd name="T25" fmla="*/ 95 h 2293"/>
              <a:gd name="T26" fmla="*/ 5100 w 5196"/>
              <a:gd name="T27" fmla="*/ 0 h 2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96" h="2293">
                <a:moveTo>
                  <a:pt x="5100" y="0"/>
                </a:moveTo>
                <a:lnTo>
                  <a:pt x="5100" y="0"/>
                </a:lnTo>
                <a:cubicBezTo>
                  <a:pt x="5051" y="0"/>
                  <a:pt x="5011" y="38"/>
                  <a:pt x="5007" y="85"/>
                </a:cubicBezTo>
                <a:lnTo>
                  <a:pt x="2194" y="85"/>
                </a:lnTo>
                <a:lnTo>
                  <a:pt x="0" y="2278"/>
                </a:lnTo>
                <a:lnTo>
                  <a:pt x="14" y="2292"/>
                </a:lnTo>
                <a:lnTo>
                  <a:pt x="2202" y="104"/>
                </a:lnTo>
                <a:lnTo>
                  <a:pt x="5007" y="104"/>
                </a:lnTo>
                <a:lnTo>
                  <a:pt x="5007" y="104"/>
                </a:lnTo>
                <a:cubicBezTo>
                  <a:pt x="5011" y="152"/>
                  <a:pt x="5051" y="189"/>
                  <a:pt x="5100" y="189"/>
                </a:cubicBezTo>
                <a:lnTo>
                  <a:pt x="5100" y="189"/>
                </a:lnTo>
                <a:cubicBezTo>
                  <a:pt x="5152" y="189"/>
                  <a:pt x="5195" y="147"/>
                  <a:pt x="5195" y="95"/>
                </a:cubicBezTo>
                <a:lnTo>
                  <a:pt x="5195" y="95"/>
                </a:lnTo>
                <a:cubicBezTo>
                  <a:pt x="5195" y="42"/>
                  <a:pt x="5152" y="0"/>
                  <a:pt x="5100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2C3A3C8-37D6-C541-86BF-25BEF3B79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740" y="3149900"/>
            <a:ext cx="2831528" cy="1135231"/>
          </a:xfrm>
          <a:custGeom>
            <a:avLst/>
            <a:gdLst>
              <a:gd name="T0" fmla="*/ 5719 w 5720"/>
              <a:gd name="T1" fmla="*/ 13 h 2291"/>
              <a:gd name="T2" fmla="*/ 5705 w 5720"/>
              <a:gd name="T3" fmla="*/ 0 h 2291"/>
              <a:gd name="T4" fmla="*/ 3518 w 5720"/>
              <a:gd name="T5" fmla="*/ 2187 h 2291"/>
              <a:gd name="T6" fmla="*/ 188 w 5720"/>
              <a:gd name="T7" fmla="*/ 2187 h 2291"/>
              <a:gd name="T8" fmla="*/ 188 w 5720"/>
              <a:gd name="T9" fmla="*/ 2187 h 2291"/>
              <a:gd name="T10" fmla="*/ 95 w 5720"/>
              <a:gd name="T11" fmla="*/ 2102 h 2291"/>
              <a:gd name="T12" fmla="*/ 95 w 5720"/>
              <a:gd name="T13" fmla="*/ 2102 h 2291"/>
              <a:gd name="T14" fmla="*/ 0 w 5720"/>
              <a:gd name="T15" fmla="*/ 2196 h 2291"/>
              <a:gd name="T16" fmla="*/ 0 w 5720"/>
              <a:gd name="T17" fmla="*/ 2196 h 2291"/>
              <a:gd name="T18" fmla="*/ 95 w 5720"/>
              <a:gd name="T19" fmla="*/ 2290 h 2291"/>
              <a:gd name="T20" fmla="*/ 95 w 5720"/>
              <a:gd name="T21" fmla="*/ 2290 h 2291"/>
              <a:gd name="T22" fmla="*/ 188 w 5720"/>
              <a:gd name="T23" fmla="*/ 2205 h 2291"/>
              <a:gd name="T24" fmla="*/ 3526 w 5720"/>
              <a:gd name="T25" fmla="*/ 2205 h 2291"/>
              <a:gd name="T26" fmla="*/ 5719 w 5720"/>
              <a:gd name="T27" fmla="*/ 13 h 2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20" h="2291">
                <a:moveTo>
                  <a:pt x="5719" y="13"/>
                </a:moveTo>
                <a:lnTo>
                  <a:pt x="5705" y="0"/>
                </a:lnTo>
                <a:lnTo>
                  <a:pt x="3518" y="2187"/>
                </a:lnTo>
                <a:lnTo>
                  <a:pt x="188" y="2187"/>
                </a:lnTo>
                <a:lnTo>
                  <a:pt x="188" y="2187"/>
                </a:lnTo>
                <a:cubicBezTo>
                  <a:pt x="184" y="2139"/>
                  <a:pt x="144" y="2102"/>
                  <a:pt x="95" y="2102"/>
                </a:cubicBezTo>
                <a:lnTo>
                  <a:pt x="95" y="2102"/>
                </a:lnTo>
                <a:cubicBezTo>
                  <a:pt x="43" y="2102"/>
                  <a:pt x="0" y="2144"/>
                  <a:pt x="0" y="2196"/>
                </a:cubicBezTo>
                <a:lnTo>
                  <a:pt x="0" y="2196"/>
                </a:lnTo>
                <a:cubicBezTo>
                  <a:pt x="0" y="2248"/>
                  <a:pt x="43" y="2290"/>
                  <a:pt x="95" y="2290"/>
                </a:cubicBezTo>
                <a:lnTo>
                  <a:pt x="95" y="2290"/>
                </a:lnTo>
                <a:cubicBezTo>
                  <a:pt x="144" y="2290"/>
                  <a:pt x="184" y="2253"/>
                  <a:pt x="188" y="2205"/>
                </a:cubicBezTo>
                <a:lnTo>
                  <a:pt x="3526" y="2205"/>
                </a:lnTo>
                <a:lnTo>
                  <a:pt x="5719" y="13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871A831-40FA-6C4B-BFF1-6F904FDC5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064" y="2160939"/>
            <a:ext cx="2130741" cy="609096"/>
          </a:xfrm>
          <a:custGeom>
            <a:avLst/>
            <a:gdLst>
              <a:gd name="T0" fmla="*/ 4301 w 4302"/>
              <a:gd name="T1" fmla="*/ 13 h 1229"/>
              <a:gd name="T2" fmla="*/ 4288 w 4302"/>
              <a:gd name="T3" fmla="*/ 0 h 1229"/>
              <a:gd name="T4" fmla="*/ 3164 w 4302"/>
              <a:gd name="T5" fmla="*/ 1124 h 1229"/>
              <a:gd name="T6" fmla="*/ 188 w 4302"/>
              <a:gd name="T7" fmla="*/ 1124 h 1229"/>
              <a:gd name="T8" fmla="*/ 188 w 4302"/>
              <a:gd name="T9" fmla="*/ 1124 h 1229"/>
              <a:gd name="T10" fmla="*/ 95 w 4302"/>
              <a:gd name="T11" fmla="*/ 1039 h 1229"/>
              <a:gd name="T12" fmla="*/ 95 w 4302"/>
              <a:gd name="T13" fmla="*/ 1039 h 1229"/>
              <a:gd name="T14" fmla="*/ 0 w 4302"/>
              <a:gd name="T15" fmla="*/ 1134 h 1229"/>
              <a:gd name="T16" fmla="*/ 0 w 4302"/>
              <a:gd name="T17" fmla="*/ 1134 h 1229"/>
              <a:gd name="T18" fmla="*/ 95 w 4302"/>
              <a:gd name="T19" fmla="*/ 1228 h 1229"/>
              <a:gd name="T20" fmla="*/ 95 w 4302"/>
              <a:gd name="T21" fmla="*/ 1228 h 1229"/>
              <a:gd name="T22" fmla="*/ 188 w 4302"/>
              <a:gd name="T23" fmla="*/ 1143 h 1229"/>
              <a:gd name="T24" fmla="*/ 3172 w 4302"/>
              <a:gd name="T25" fmla="*/ 1143 h 1229"/>
              <a:gd name="T26" fmla="*/ 4301 w 4302"/>
              <a:gd name="T27" fmla="*/ 13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02" h="1229">
                <a:moveTo>
                  <a:pt x="4301" y="13"/>
                </a:moveTo>
                <a:lnTo>
                  <a:pt x="4288" y="0"/>
                </a:lnTo>
                <a:lnTo>
                  <a:pt x="3164" y="1124"/>
                </a:lnTo>
                <a:lnTo>
                  <a:pt x="188" y="1124"/>
                </a:lnTo>
                <a:lnTo>
                  <a:pt x="188" y="1124"/>
                </a:lnTo>
                <a:cubicBezTo>
                  <a:pt x="183" y="1077"/>
                  <a:pt x="143" y="1039"/>
                  <a:pt x="95" y="1039"/>
                </a:cubicBezTo>
                <a:lnTo>
                  <a:pt x="95" y="1039"/>
                </a:lnTo>
                <a:cubicBezTo>
                  <a:pt x="42" y="1039"/>
                  <a:pt x="0" y="1081"/>
                  <a:pt x="0" y="1134"/>
                </a:cubicBezTo>
                <a:lnTo>
                  <a:pt x="0" y="1134"/>
                </a:lnTo>
                <a:cubicBezTo>
                  <a:pt x="0" y="1186"/>
                  <a:pt x="42" y="1228"/>
                  <a:pt x="95" y="1228"/>
                </a:cubicBezTo>
                <a:lnTo>
                  <a:pt x="95" y="1228"/>
                </a:lnTo>
                <a:cubicBezTo>
                  <a:pt x="143" y="1228"/>
                  <a:pt x="183" y="1191"/>
                  <a:pt x="188" y="1143"/>
                </a:cubicBezTo>
                <a:lnTo>
                  <a:pt x="3172" y="1143"/>
                </a:lnTo>
                <a:lnTo>
                  <a:pt x="4301" y="13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5FCDDDB-C59F-1342-86C3-0F08EA88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21" y="4453232"/>
            <a:ext cx="2831528" cy="1135231"/>
          </a:xfrm>
          <a:custGeom>
            <a:avLst/>
            <a:gdLst>
              <a:gd name="T0" fmla="*/ 5718 w 5719"/>
              <a:gd name="T1" fmla="*/ 13 h 2292"/>
              <a:gd name="T2" fmla="*/ 5705 w 5719"/>
              <a:gd name="T3" fmla="*/ 0 h 2292"/>
              <a:gd name="T4" fmla="*/ 3517 w 5719"/>
              <a:gd name="T5" fmla="*/ 2187 h 2292"/>
              <a:gd name="T6" fmla="*/ 188 w 5719"/>
              <a:gd name="T7" fmla="*/ 2187 h 2292"/>
              <a:gd name="T8" fmla="*/ 188 w 5719"/>
              <a:gd name="T9" fmla="*/ 2187 h 2292"/>
              <a:gd name="T10" fmla="*/ 94 w 5719"/>
              <a:gd name="T11" fmla="*/ 2102 h 2292"/>
              <a:gd name="T12" fmla="*/ 94 w 5719"/>
              <a:gd name="T13" fmla="*/ 2102 h 2292"/>
              <a:gd name="T14" fmla="*/ 0 w 5719"/>
              <a:gd name="T15" fmla="*/ 2196 h 2292"/>
              <a:gd name="T16" fmla="*/ 0 w 5719"/>
              <a:gd name="T17" fmla="*/ 2196 h 2292"/>
              <a:gd name="T18" fmla="*/ 94 w 5719"/>
              <a:gd name="T19" fmla="*/ 2291 h 2292"/>
              <a:gd name="T20" fmla="*/ 94 w 5719"/>
              <a:gd name="T21" fmla="*/ 2291 h 2292"/>
              <a:gd name="T22" fmla="*/ 188 w 5719"/>
              <a:gd name="T23" fmla="*/ 2206 h 2292"/>
              <a:gd name="T24" fmla="*/ 3524 w 5719"/>
              <a:gd name="T25" fmla="*/ 2206 h 2292"/>
              <a:gd name="T26" fmla="*/ 5718 w 5719"/>
              <a:gd name="T27" fmla="*/ 13 h 2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19" h="2292">
                <a:moveTo>
                  <a:pt x="5718" y="13"/>
                </a:moveTo>
                <a:lnTo>
                  <a:pt x="5705" y="0"/>
                </a:lnTo>
                <a:lnTo>
                  <a:pt x="3517" y="2187"/>
                </a:lnTo>
                <a:lnTo>
                  <a:pt x="188" y="2187"/>
                </a:lnTo>
                <a:lnTo>
                  <a:pt x="188" y="2187"/>
                </a:lnTo>
                <a:cubicBezTo>
                  <a:pt x="183" y="2139"/>
                  <a:pt x="143" y="2102"/>
                  <a:pt x="94" y="2102"/>
                </a:cubicBezTo>
                <a:lnTo>
                  <a:pt x="94" y="2102"/>
                </a:lnTo>
                <a:cubicBezTo>
                  <a:pt x="42" y="2102"/>
                  <a:pt x="0" y="2145"/>
                  <a:pt x="0" y="2196"/>
                </a:cubicBezTo>
                <a:lnTo>
                  <a:pt x="0" y="2196"/>
                </a:lnTo>
                <a:cubicBezTo>
                  <a:pt x="0" y="2249"/>
                  <a:pt x="42" y="2291"/>
                  <a:pt x="94" y="2291"/>
                </a:cubicBezTo>
                <a:lnTo>
                  <a:pt x="94" y="2291"/>
                </a:lnTo>
                <a:cubicBezTo>
                  <a:pt x="143" y="2291"/>
                  <a:pt x="183" y="2253"/>
                  <a:pt x="188" y="2206"/>
                </a:cubicBezTo>
                <a:lnTo>
                  <a:pt x="3524" y="2206"/>
                </a:lnTo>
                <a:lnTo>
                  <a:pt x="5718" y="13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F7CA53-4B1D-F74E-B3CC-3DAFD38D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378" y="1388109"/>
            <a:ext cx="1028258" cy="1028258"/>
          </a:xfrm>
          <a:custGeom>
            <a:avLst/>
            <a:gdLst>
              <a:gd name="T0" fmla="*/ 2065 w 2075"/>
              <a:gd name="T1" fmla="*/ 1054 h 2075"/>
              <a:gd name="T2" fmla="*/ 2065 w 2075"/>
              <a:gd name="T3" fmla="*/ 1054 h 2075"/>
              <a:gd name="T4" fmla="*/ 1020 w 2075"/>
              <a:gd name="T5" fmla="*/ 2065 h 2075"/>
              <a:gd name="T6" fmla="*/ 1020 w 2075"/>
              <a:gd name="T7" fmla="*/ 2065 h 2075"/>
              <a:gd name="T8" fmla="*/ 9 w 2075"/>
              <a:gd name="T9" fmla="*/ 1020 h 2075"/>
              <a:gd name="T10" fmla="*/ 9 w 2075"/>
              <a:gd name="T11" fmla="*/ 1020 h 2075"/>
              <a:gd name="T12" fmla="*/ 1054 w 2075"/>
              <a:gd name="T13" fmla="*/ 9 h 2075"/>
              <a:gd name="T14" fmla="*/ 1054 w 2075"/>
              <a:gd name="T15" fmla="*/ 9 h 2075"/>
              <a:gd name="T16" fmla="*/ 2065 w 2075"/>
              <a:gd name="T17" fmla="*/ 1054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5" h="2075">
                <a:moveTo>
                  <a:pt x="2065" y="1054"/>
                </a:moveTo>
                <a:lnTo>
                  <a:pt x="2065" y="1054"/>
                </a:lnTo>
                <a:cubicBezTo>
                  <a:pt x="2055" y="1621"/>
                  <a:pt x="1588" y="2074"/>
                  <a:pt x="1020" y="2065"/>
                </a:cubicBezTo>
                <a:lnTo>
                  <a:pt x="1020" y="2065"/>
                </a:lnTo>
                <a:cubicBezTo>
                  <a:pt x="452" y="2056"/>
                  <a:pt x="0" y="1587"/>
                  <a:pt x="9" y="1020"/>
                </a:cubicBezTo>
                <a:lnTo>
                  <a:pt x="9" y="1020"/>
                </a:lnTo>
                <a:cubicBezTo>
                  <a:pt x="18" y="452"/>
                  <a:pt x="486" y="0"/>
                  <a:pt x="1054" y="9"/>
                </a:cubicBezTo>
                <a:lnTo>
                  <a:pt x="1054" y="9"/>
                </a:lnTo>
                <a:cubicBezTo>
                  <a:pt x="1622" y="19"/>
                  <a:pt x="2074" y="486"/>
                  <a:pt x="2065" y="105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91517E9-76F8-874A-98BE-87CCBD6C4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378" y="2658695"/>
            <a:ext cx="1028258" cy="1028258"/>
          </a:xfrm>
          <a:custGeom>
            <a:avLst/>
            <a:gdLst>
              <a:gd name="T0" fmla="*/ 2065 w 2075"/>
              <a:gd name="T1" fmla="*/ 1055 h 2075"/>
              <a:gd name="T2" fmla="*/ 2065 w 2075"/>
              <a:gd name="T3" fmla="*/ 1055 h 2075"/>
              <a:gd name="T4" fmla="*/ 1020 w 2075"/>
              <a:gd name="T5" fmla="*/ 2065 h 2075"/>
              <a:gd name="T6" fmla="*/ 1020 w 2075"/>
              <a:gd name="T7" fmla="*/ 2065 h 2075"/>
              <a:gd name="T8" fmla="*/ 9 w 2075"/>
              <a:gd name="T9" fmla="*/ 1021 h 2075"/>
              <a:gd name="T10" fmla="*/ 9 w 2075"/>
              <a:gd name="T11" fmla="*/ 1021 h 2075"/>
              <a:gd name="T12" fmla="*/ 1054 w 2075"/>
              <a:gd name="T13" fmla="*/ 10 h 2075"/>
              <a:gd name="T14" fmla="*/ 1054 w 2075"/>
              <a:gd name="T15" fmla="*/ 10 h 2075"/>
              <a:gd name="T16" fmla="*/ 2065 w 2075"/>
              <a:gd name="T17" fmla="*/ 1055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5" h="2075">
                <a:moveTo>
                  <a:pt x="2065" y="1055"/>
                </a:moveTo>
                <a:lnTo>
                  <a:pt x="2065" y="1055"/>
                </a:lnTo>
                <a:cubicBezTo>
                  <a:pt x="2055" y="1622"/>
                  <a:pt x="1588" y="2074"/>
                  <a:pt x="1020" y="2065"/>
                </a:cubicBezTo>
                <a:lnTo>
                  <a:pt x="1020" y="2065"/>
                </a:lnTo>
                <a:cubicBezTo>
                  <a:pt x="452" y="2055"/>
                  <a:pt x="0" y="1588"/>
                  <a:pt x="9" y="1021"/>
                </a:cubicBezTo>
                <a:lnTo>
                  <a:pt x="9" y="1021"/>
                </a:lnTo>
                <a:cubicBezTo>
                  <a:pt x="18" y="453"/>
                  <a:pt x="486" y="0"/>
                  <a:pt x="1054" y="10"/>
                </a:cubicBezTo>
                <a:lnTo>
                  <a:pt x="1054" y="10"/>
                </a:lnTo>
                <a:cubicBezTo>
                  <a:pt x="1622" y="19"/>
                  <a:pt x="2074" y="487"/>
                  <a:pt x="2065" y="10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63B4517-59DD-DB47-83AE-A8836621E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963" y="2658695"/>
            <a:ext cx="1026074" cy="1028258"/>
          </a:xfrm>
          <a:custGeom>
            <a:avLst/>
            <a:gdLst>
              <a:gd name="T0" fmla="*/ 2064 w 2074"/>
              <a:gd name="T1" fmla="*/ 1055 h 2075"/>
              <a:gd name="T2" fmla="*/ 2064 w 2074"/>
              <a:gd name="T3" fmla="*/ 1055 h 2075"/>
              <a:gd name="T4" fmla="*/ 1020 w 2074"/>
              <a:gd name="T5" fmla="*/ 2065 h 2075"/>
              <a:gd name="T6" fmla="*/ 1020 w 2074"/>
              <a:gd name="T7" fmla="*/ 2065 h 2075"/>
              <a:gd name="T8" fmla="*/ 9 w 2074"/>
              <a:gd name="T9" fmla="*/ 1021 h 2075"/>
              <a:gd name="T10" fmla="*/ 9 w 2074"/>
              <a:gd name="T11" fmla="*/ 1021 h 2075"/>
              <a:gd name="T12" fmla="*/ 1053 w 2074"/>
              <a:gd name="T13" fmla="*/ 10 h 2075"/>
              <a:gd name="T14" fmla="*/ 1053 w 2074"/>
              <a:gd name="T15" fmla="*/ 10 h 2075"/>
              <a:gd name="T16" fmla="*/ 2064 w 2074"/>
              <a:gd name="T17" fmla="*/ 1055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4" h="2075">
                <a:moveTo>
                  <a:pt x="2064" y="1055"/>
                </a:moveTo>
                <a:lnTo>
                  <a:pt x="2064" y="1055"/>
                </a:lnTo>
                <a:cubicBezTo>
                  <a:pt x="2055" y="1622"/>
                  <a:pt x="1587" y="2074"/>
                  <a:pt x="1020" y="2065"/>
                </a:cubicBezTo>
                <a:lnTo>
                  <a:pt x="1020" y="2065"/>
                </a:lnTo>
                <a:cubicBezTo>
                  <a:pt x="452" y="2055"/>
                  <a:pt x="0" y="1588"/>
                  <a:pt x="9" y="1021"/>
                </a:cubicBezTo>
                <a:lnTo>
                  <a:pt x="9" y="1021"/>
                </a:lnTo>
                <a:cubicBezTo>
                  <a:pt x="19" y="453"/>
                  <a:pt x="486" y="0"/>
                  <a:pt x="1053" y="10"/>
                </a:cubicBezTo>
                <a:lnTo>
                  <a:pt x="1053" y="10"/>
                </a:lnTo>
                <a:cubicBezTo>
                  <a:pt x="1620" y="19"/>
                  <a:pt x="2073" y="487"/>
                  <a:pt x="2064" y="1055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5E72B9-EE9A-964C-9E29-B39B2B468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963" y="3931463"/>
            <a:ext cx="1026074" cy="1028257"/>
          </a:xfrm>
          <a:custGeom>
            <a:avLst/>
            <a:gdLst>
              <a:gd name="T0" fmla="*/ 2064 w 2074"/>
              <a:gd name="T1" fmla="*/ 1054 h 2076"/>
              <a:gd name="T2" fmla="*/ 2064 w 2074"/>
              <a:gd name="T3" fmla="*/ 1054 h 2076"/>
              <a:gd name="T4" fmla="*/ 1020 w 2074"/>
              <a:gd name="T5" fmla="*/ 2065 h 2076"/>
              <a:gd name="T6" fmla="*/ 1020 w 2074"/>
              <a:gd name="T7" fmla="*/ 2065 h 2076"/>
              <a:gd name="T8" fmla="*/ 9 w 2074"/>
              <a:gd name="T9" fmla="*/ 1020 h 2076"/>
              <a:gd name="T10" fmla="*/ 9 w 2074"/>
              <a:gd name="T11" fmla="*/ 1020 h 2076"/>
              <a:gd name="T12" fmla="*/ 1053 w 2074"/>
              <a:gd name="T13" fmla="*/ 10 h 2076"/>
              <a:gd name="T14" fmla="*/ 1053 w 2074"/>
              <a:gd name="T15" fmla="*/ 10 h 2076"/>
              <a:gd name="T16" fmla="*/ 2064 w 2074"/>
              <a:gd name="T17" fmla="*/ 1054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4" h="2076">
                <a:moveTo>
                  <a:pt x="2064" y="1054"/>
                </a:moveTo>
                <a:lnTo>
                  <a:pt x="2064" y="1054"/>
                </a:lnTo>
                <a:cubicBezTo>
                  <a:pt x="2055" y="1622"/>
                  <a:pt x="1587" y="2075"/>
                  <a:pt x="1020" y="2065"/>
                </a:cubicBezTo>
                <a:lnTo>
                  <a:pt x="1020" y="2065"/>
                </a:lnTo>
                <a:cubicBezTo>
                  <a:pt x="452" y="2056"/>
                  <a:pt x="0" y="1588"/>
                  <a:pt x="9" y="1020"/>
                </a:cubicBezTo>
                <a:lnTo>
                  <a:pt x="9" y="1020"/>
                </a:lnTo>
                <a:cubicBezTo>
                  <a:pt x="19" y="452"/>
                  <a:pt x="486" y="0"/>
                  <a:pt x="1053" y="10"/>
                </a:cubicBezTo>
                <a:lnTo>
                  <a:pt x="1053" y="10"/>
                </a:lnTo>
                <a:cubicBezTo>
                  <a:pt x="1620" y="19"/>
                  <a:pt x="2073" y="486"/>
                  <a:pt x="2064" y="10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CF3FA74-265E-6C44-B1E4-90BC3FCFC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548" y="3931463"/>
            <a:ext cx="1028258" cy="1028257"/>
          </a:xfrm>
          <a:custGeom>
            <a:avLst/>
            <a:gdLst>
              <a:gd name="T0" fmla="*/ 2065 w 2075"/>
              <a:gd name="T1" fmla="*/ 1054 h 2076"/>
              <a:gd name="T2" fmla="*/ 2065 w 2075"/>
              <a:gd name="T3" fmla="*/ 1054 h 2076"/>
              <a:gd name="T4" fmla="*/ 1020 w 2075"/>
              <a:gd name="T5" fmla="*/ 2065 h 2076"/>
              <a:gd name="T6" fmla="*/ 1020 w 2075"/>
              <a:gd name="T7" fmla="*/ 2065 h 2076"/>
              <a:gd name="T8" fmla="*/ 9 w 2075"/>
              <a:gd name="T9" fmla="*/ 1020 h 2076"/>
              <a:gd name="T10" fmla="*/ 9 w 2075"/>
              <a:gd name="T11" fmla="*/ 1020 h 2076"/>
              <a:gd name="T12" fmla="*/ 1054 w 2075"/>
              <a:gd name="T13" fmla="*/ 10 h 2076"/>
              <a:gd name="T14" fmla="*/ 1054 w 2075"/>
              <a:gd name="T15" fmla="*/ 10 h 2076"/>
              <a:gd name="T16" fmla="*/ 2065 w 2075"/>
              <a:gd name="T17" fmla="*/ 1054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5" h="2076">
                <a:moveTo>
                  <a:pt x="2065" y="1054"/>
                </a:moveTo>
                <a:lnTo>
                  <a:pt x="2065" y="1054"/>
                </a:lnTo>
                <a:cubicBezTo>
                  <a:pt x="2055" y="1622"/>
                  <a:pt x="1588" y="2075"/>
                  <a:pt x="1020" y="2065"/>
                </a:cubicBezTo>
                <a:lnTo>
                  <a:pt x="1020" y="2065"/>
                </a:lnTo>
                <a:cubicBezTo>
                  <a:pt x="452" y="2056"/>
                  <a:pt x="0" y="1588"/>
                  <a:pt x="9" y="1020"/>
                </a:cubicBezTo>
                <a:lnTo>
                  <a:pt x="9" y="1020"/>
                </a:lnTo>
                <a:cubicBezTo>
                  <a:pt x="19" y="452"/>
                  <a:pt x="487" y="0"/>
                  <a:pt x="1054" y="10"/>
                </a:cubicBezTo>
                <a:lnTo>
                  <a:pt x="1054" y="10"/>
                </a:lnTo>
                <a:cubicBezTo>
                  <a:pt x="1622" y="19"/>
                  <a:pt x="2074" y="486"/>
                  <a:pt x="2065" y="1054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F58FC7B-8975-1B40-A136-A2C3B73B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548" y="5202048"/>
            <a:ext cx="1028258" cy="1028257"/>
          </a:xfrm>
          <a:custGeom>
            <a:avLst/>
            <a:gdLst>
              <a:gd name="T0" fmla="*/ 2065 w 2075"/>
              <a:gd name="T1" fmla="*/ 1054 h 2075"/>
              <a:gd name="T2" fmla="*/ 2065 w 2075"/>
              <a:gd name="T3" fmla="*/ 1054 h 2075"/>
              <a:gd name="T4" fmla="*/ 1020 w 2075"/>
              <a:gd name="T5" fmla="*/ 2065 h 2075"/>
              <a:gd name="T6" fmla="*/ 1020 w 2075"/>
              <a:gd name="T7" fmla="*/ 2065 h 2075"/>
              <a:gd name="T8" fmla="*/ 9 w 2075"/>
              <a:gd name="T9" fmla="*/ 1020 h 2075"/>
              <a:gd name="T10" fmla="*/ 9 w 2075"/>
              <a:gd name="T11" fmla="*/ 1020 h 2075"/>
              <a:gd name="T12" fmla="*/ 1054 w 2075"/>
              <a:gd name="T13" fmla="*/ 10 h 2075"/>
              <a:gd name="T14" fmla="*/ 1054 w 2075"/>
              <a:gd name="T15" fmla="*/ 10 h 2075"/>
              <a:gd name="T16" fmla="*/ 2065 w 2075"/>
              <a:gd name="T17" fmla="*/ 1054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75" h="2075">
                <a:moveTo>
                  <a:pt x="2065" y="1054"/>
                </a:moveTo>
                <a:lnTo>
                  <a:pt x="2065" y="1054"/>
                </a:lnTo>
                <a:cubicBezTo>
                  <a:pt x="2055" y="1622"/>
                  <a:pt x="1588" y="2074"/>
                  <a:pt x="1020" y="2065"/>
                </a:cubicBezTo>
                <a:lnTo>
                  <a:pt x="1020" y="2065"/>
                </a:lnTo>
                <a:cubicBezTo>
                  <a:pt x="452" y="2055"/>
                  <a:pt x="0" y="1588"/>
                  <a:pt x="9" y="1020"/>
                </a:cubicBezTo>
                <a:lnTo>
                  <a:pt x="9" y="1020"/>
                </a:lnTo>
                <a:cubicBezTo>
                  <a:pt x="19" y="453"/>
                  <a:pt x="487" y="0"/>
                  <a:pt x="1054" y="10"/>
                </a:cubicBezTo>
                <a:lnTo>
                  <a:pt x="1054" y="10"/>
                </a:lnTo>
                <a:cubicBezTo>
                  <a:pt x="1622" y="19"/>
                  <a:pt x="2074" y="487"/>
                  <a:pt x="2065" y="1054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0" name="Freeform 19">
            <a:extLst>
              <a:ext uri="{FF2B5EF4-FFF2-40B4-BE49-F238E27FC236}">
                <a16:creationId xmlns:a16="http://schemas.microsoft.com/office/drawing/2014/main" id="{A4C43A09-AD36-1740-A0EE-9B52A00BB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337" y="1471069"/>
            <a:ext cx="860156" cy="860156"/>
          </a:xfrm>
          <a:custGeom>
            <a:avLst/>
            <a:gdLst>
              <a:gd name="T0" fmla="*/ 1738 w 1739"/>
              <a:gd name="T1" fmla="*/ 869 h 1739"/>
              <a:gd name="T2" fmla="*/ 1738 w 1739"/>
              <a:gd name="T3" fmla="*/ 869 h 1739"/>
              <a:gd name="T4" fmla="*/ 869 w 1739"/>
              <a:gd name="T5" fmla="*/ 1738 h 1739"/>
              <a:gd name="T6" fmla="*/ 869 w 1739"/>
              <a:gd name="T7" fmla="*/ 1738 h 1739"/>
              <a:gd name="T8" fmla="*/ 0 w 1739"/>
              <a:gd name="T9" fmla="*/ 869 h 1739"/>
              <a:gd name="T10" fmla="*/ 0 w 1739"/>
              <a:gd name="T11" fmla="*/ 869 h 1739"/>
              <a:gd name="T12" fmla="*/ 869 w 1739"/>
              <a:gd name="T13" fmla="*/ 0 h 1739"/>
              <a:gd name="T14" fmla="*/ 869 w 1739"/>
              <a:gd name="T15" fmla="*/ 0 h 1739"/>
              <a:gd name="T16" fmla="*/ 1738 w 1739"/>
              <a:gd name="T17" fmla="*/ 869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9" h="1739">
                <a:moveTo>
                  <a:pt x="1738" y="869"/>
                </a:moveTo>
                <a:lnTo>
                  <a:pt x="1738" y="869"/>
                </a:lnTo>
                <a:cubicBezTo>
                  <a:pt x="1738" y="1349"/>
                  <a:pt x="1349" y="1738"/>
                  <a:pt x="869" y="1738"/>
                </a:cubicBezTo>
                <a:lnTo>
                  <a:pt x="869" y="1738"/>
                </a:lnTo>
                <a:cubicBezTo>
                  <a:pt x="389" y="1738"/>
                  <a:pt x="0" y="1349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9" y="0"/>
                  <a:pt x="1738" y="389"/>
                  <a:pt x="1738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1" name="Freeform 24">
            <a:extLst>
              <a:ext uri="{FF2B5EF4-FFF2-40B4-BE49-F238E27FC236}">
                <a16:creationId xmlns:a16="http://schemas.microsoft.com/office/drawing/2014/main" id="{0AA745C2-0573-7D4F-B2ED-B1CB7F011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337" y="2743838"/>
            <a:ext cx="860156" cy="860156"/>
          </a:xfrm>
          <a:custGeom>
            <a:avLst/>
            <a:gdLst>
              <a:gd name="T0" fmla="*/ 1738 w 1739"/>
              <a:gd name="T1" fmla="*/ 869 h 1738"/>
              <a:gd name="T2" fmla="*/ 1738 w 1739"/>
              <a:gd name="T3" fmla="*/ 869 h 1738"/>
              <a:gd name="T4" fmla="*/ 869 w 1739"/>
              <a:gd name="T5" fmla="*/ 1737 h 1738"/>
              <a:gd name="T6" fmla="*/ 869 w 1739"/>
              <a:gd name="T7" fmla="*/ 1737 h 1738"/>
              <a:gd name="T8" fmla="*/ 0 w 1739"/>
              <a:gd name="T9" fmla="*/ 869 h 1738"/>
              <a:gd name="T10" fmla="*/ 0 w 1739"/>
              <a:gd name="T11" fmla="*/ 869 h 1738"/>
              <a:gd name="T12" fmla="*/ 869 w 1739"/>
              <a:gd name="T13" fmla="*/ 0 h 1738"/>
              <a:gd name="T14" fmla="*/ 869 w 1739"/>
              <a:gd name="T15" fmla="*/ 0 h 1738"/>
              <a:gd name="T16" fmla="*/ 1738 w 1739"/>
              <a:gd name="T17" fmla="*/ 869 h 1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9" h="1738">
                <a:moveTo>
                  <a:pt x="1738" y="869"/>
                </a:moveTo>
                <a:lnTo>
                  <a:pt x="1738" y="869"/>
                </a:lnTo>
                <a:cubicBezTo>
                  <a:pt x="1738" y="1348"/>
                  <a:pt x="1349" y="1737"/>
                  <a:pt x="869" y="1737"/>
                </a:cubicBezTo>
                <a:lnTo>
                  <a:pt x="869" y="1737"/>
                </a:lnTo>
                <a:cubicBezTo>
                  <a:pt x="389" y="1737"/>
                  <a:pt x="0" y="1348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9" y="0"/>
                  <a:pt x="1738" y="389"/>
                  <a:pt x="1738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2" name="Freeform 25">
            <a:extLst>
              <a:ext uri="{FF2B5EF4-FFF2-40B4-BE49-F238E27FC236}">
                <a16:creationId xmlns:a16="http://schemas.microsoft.com/office/drawing/2014/main" id="{0371A9D8-426C-8449-81CB-007D210E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923" y="2743838"/>
            <a:ext cx="860156" cy="860156"/>
          </a:xfrm>
          <a:custGeom>
            <a:avLst/>
            <a:gdLst>
              <a:gd name="T0" fmla="*/ 1737 w 1738"/>
              <a:gd name="T1" fmla="*/ 869 h 1738"/>
              <a:gd name="T2" fmla="*/ 1737 w 1738"/>
              <a:gd name="T3" fmla="*/ 869 h 1738"/>
              <a:gd name="T4" fmla="*/ 869 w 1738"/>
              <a:gd name="T5" fmla="*/ 1737 h 1738"/>
              <a:gd name="T6" fmla="*/ 869 w 1738"/>
              <a:gd name="T7" fmla="*/ 1737 h 1738"/>
              <a:gd name="T8" fmla="*/ 0 w 1738"/>
              <a:gd name="T9" fmla="*/ 869 h 1738"/>
              <a:gd name="T10" fmla="*/ 0 w 1738"/>
              <a:gd name="T11" fmla="*/ 869 h 1738"/>
              <a:gd name="T12" fmla="*/ 869 w 1738"/>
              <a:gd name="T13" fmla="*/ 0 h 1738"/>
              <a:gd name="T14" fmla="*/ 869 w 1738"/>
              <a:gd name="T15" fmla="*/ 0 h 1738"/>
              <a:gd name="T16" fmla="*/ 1737 w 1738"/>
              <a:gd name="T17" fmla="*/ 869 h 1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8" h="1738">
                <a:moveTo>
                  <a:pt x="1737" y="869"/>
                </a:moveTo>
                <a:lnTo>
                  <a:pt x="1737" y="869"/>
                </a:lnTo>
                <a:cubicBezTo>
                  <a:pt x="1737" y="1348"/>
                  <a:pt x="1348" y="1737"/>
                  <a:pt x="869" y="1737"/>
                </a:cubicBezTo>
                <a:lnTo>
                  <a:pt x="869" y="1737"/>
                </a:lnTo>
                <a:cubicBezTo>
                  <a:pt x="389" y="1737"/>
                  <a:pt x="0" y="1348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8" y="0"/>
                  <a:pt x="1737" y="389"/>
                  <a:pt x="1737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3" name="Freeform 26">
            <a:extLst>
              <a:ext uri="{FF2B5EF4-FFF2-40B4-BE49-F238E27FC236}">
                <a16:creationId xmlns:a16="http://schemas.microsoft.com/office/drawing/2014/main" id="{30E23FDE-FDDB-C44C-81DD-A75C5BCF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923" y="4014423"/>
            <a:ext cx="860156" cy="860156"/>
          </a:xfrm>
          <a:custGeom>
            <a:avLst/>
            <a:gdLst>
              <a:gd name="T0" fmla="*/ 1737 w 1738"/>
              <a:gd name="T1" fmla="*/ 869 h 1739"/>
              <a:gd name="T2" fmla="*/ 1737 w 1738"/>
              <a:gd name="T3" fmla="*/ 869 h 1739"/>
              <a:gd name="T4" fmla="*/ 869 w 1738"/>
              <a:gd name="T5" fmla="*/ 1738 h 1739"/>
              <a:gd name="T6" fmla="*/ 869 w 1738"/>
              <a:gd name="T7" fmla="*/ 1738 h 1739"/>
              <a:gd name="T8" fmla="*/ 0 w 1738"/>
              <a:gd name="T9" fmla="*/ 869 h 1739"/>
              <a:gd name="T10" fmla="*/ 0 w 1738"/>
              <a:gd name="T11" fmla="*/ 869 h 1739"/>
              <a:gd name="T12" fmla="*/ 869 w 1738"/>
              <a:gd name="T13" fmla="*/ 0 h 1739"/>
              <a:gd name="T14" fmla="*/ 869 w 1738"/>
              <a:gd name="T15" fmla="*/ 0 h 1739"/>
              <a:gd name="T16" fmla="*/ 1737 w 1738"/>
              <a:gd name="T17" fmla="*/ 869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8" h="1739">
                <a:moveTo>
                  <a:pt x="1737" y="869"/>
                </a:moveTo>
                <a:lnTo>
                  <a:pt x="1737" y="869"/>
                </a:lnTo>
                <a:cubicBezTo>
                  <a:pt x="1737" y="1349"/>
                  <a:pt x="1348" y="1738"/>
                  <a:pt x="869" y="1738"/>
                </a:cubicBezTo>
                <a:lnTo>
                  <a:pt x="869" y="1738"/>
                </a:lnTo>
                <a:cubicBezTo>
                  <a:pt x="389" y="1738"/>
                  <a:pt x="0" y="1349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8" y="0"/>
                  <a:pt x="1737" y="389"/>
                  <a:pt x="1737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4" name="Freeform 27">
            <a:extLst>
              <a:ext uri="{FF2B5EF4-FFF2-40B4-BE49-F238E27FC236}">
                <a16:creationId xmlns:a16="http://schemas.microsoft.com/office/drawing/2014/main" id="{E38519A2-0494-AB41-B704-DC21B7FF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508" y="4014423"/>
            <a:ext cx="860156" cy="860156"/>
          </a:xfrm>
          <a:custGeom>
            <a:avLst/>
            <a:gdLst>
              <a:gd name="T0" fmla="*/ 1738 w 1739"/>
              <a:gd name="T1" fmla="*/ 869 h 1739"/>
              <a:gd name="T2" fmla="*/ 1738 w 1739"/>
              <a:gd name="T3" fmla="*/ 869 h 1739"/>
              <a:gd name="T4" fmla="*/ 869 w 1739"/>
              <a:gd name="T5" fmla="*/ 1738 h 1739"/>
              <a:gd name="T6" fmla="*/ 869 w 1739"/>
              <a:gd name="T7" fmla="*/ 1738 h 1739"/>
              <a:gd name="T8" fmla="*/ 0 w 1739"/>
              <a:gd name="T9" fmla="*/ 869 h 1739"/>
              <a:gd name="T10" fmla="*/ 0 w 1739"/>
              <a:gd name="T11" fmla="*/ 869 h 1739"/>
              <a:gd name="T12" fmla="*/ 869 w 1739"/>
              <a:gd name="T13" fmla="*/ 0 h 1739"/>
              <a:gd name="T14" fmla="*/ 869 w 1739"/>
              <a:gd name="T15" fmla="*/ 0 h 1739"/>
              <a:gd name="T16" fmla="*/ 1738 w 1739"/>
              <a:gd name="T17" fmla="*/ 869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9" h="1739">
                <a:moveTo>
                  <a:pt x="1738" y="869"/>
                </a:moveTo>
                <a:lnTo>
                  <a:pt x="1738" y="869"/>
                </a:lnTo>
                <a:cubicBezTo>
                  <a:pt x="1738" y="1349"/>
                  <a:pt x="1349" y="1738"/>
                  <a:pt x="869" y="1738"/>
                </a:cubicBezTo>
                <a:lnTo>
                  <a:pt x="869" y="1738"/>
                </a:lnTo>
                <a:cubicBezTo>
                  <a:pt x="389" y="1738"/>
                  <a:pt x="0" y="1349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9" y="0"/>
                  <a:pt x="1738" y="389"/>
                  <a:pt x="1738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 useBgFill="1">
        <p:nvSpPr>
          <p:cNvPr id="25" name="Freeform 28">
            <a:extLst>
              <a:ext uri="{FF2B5EF4-FFF2-40B4-BE49-F238E27FC236}">
                <a16:creationId xmlns:a16="http://schemas.microsoft.com/office/drawing/2014/main" id="{577F55CE-1F36-BE41-8477-438198F7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508" y="5285008"/>
            <a:ext cx="860156" cy="860156"/>
          </a:xfrm>
          <a:custGeom>
            <a:avLst/>
            <a:gdLst>
              <a:gd name="T0" fmla="*/ 1738 w 1739"/>
              <a:gd name="T1" fmla="*/ 869 h 1739"/>
              <a:gd name="T2" fmla="*/ 1738 w 1739"/>
              <a:gd name="T3" fmla="*/ 869 h 1739"/>
              <a:gd name="T4" fmla="*/ 869 w 1739"/>
              <a:gd name="T5" fmla="*/ 1738 h 1739"/>
              <a:gd name="T6" fmla="*/ 869 w 1739"/>
              <a:gd name="T7" fmla="*/ 1738 h 1739"/>
              <a:gd name="T8" fmla="*/ 0 w 1739"/>
              <a:gd name="T9" fmla="*/ 869 h 1739"/>
              <a:gd name="T10" fmla="*/ 0 w 1739"/>
              <a:gd name="T11" fmla="*/ 869 h 1739"/>
              <a:gd name="T12" fmla="*/ 869 w 1739"/>
              <a:gd name="T13" fmla="*/ 0 h 1739"/>
              <a:gd name="T14" fmla="*/ 869 w 1739"/>
              <a:gd name="T15" fmla="*/ 0 h 1739"/>
              <a:gd name="T16" fmla="*/ 1738 w 1739"/>
              <a:gd name="T17" fmla="*/ 869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9" h="1739">
                <a:moveTo>
                  <a:pt x="1738" y="869"/>
                </a:moveTo>
                <a:lnTo>
                  <a:pt x="1738" y="869"/>
                </a:lnTo>
                <a:cubicBezTo>
                  <a:pt x="1738" y="1349"/>
                  <a:pt x="1349" y="1738"/>
                  <a:pt x="869" y="1738"/>
                </a:cubicBezTo>
                <a:lnTo>
                  <a:pt x="869" y="1738"/>
                </a:lnTo>
                <a:cubicBezTo>
                  <a:pt x="389" y="1738"/>
                  <a:pt x="0" y="1349"/>
                  <a:pt x="0" y="869"/>
                </a:cubicBezTo>
                <a:lnTo>
                  <a:pt x="0" y="869"/>
                </a:lnTo>
                <a:cubicBezTo>
                  <a:pt x="0" y="389"/>
                  <a:pt x="389" y="0"/>
                  <a:pt x="869" y="0"/>
                </a:cubicBezTo>
                <a:lnTo>
                  <a:pt x="869" y="0"/>
                </a:lnTo>
                <a:cubicBezTo>
                  <a:pt x="1349" y="0"/>
                  <a:pt x="1738" y="389"/>
                  <a:pt x="1738" y="869"/>
                </a:cubicBezTo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42" name="Shape 2525">
            <a:extLst>
              <a:ext uri="{FF2B5EF4-FFF2-40B4-BE49-F238E27FC236}">
                <a16:creationId xmlns:a16="http://schemas.microsoft.com/office/drawing/2014/main" id="{95F0A53E-6AFA-9E45-AEB0-BDAF82DFA818}"/>
              </a:ext>
            </a:extLst>
          </p:cNvPr>
          <p:cNvSpPr>
            <a:spLocks noChangeAspect="1"/>
          </p:cNvSpPr>
          <p:nvPr/>
        </p:nvSpPr>
        <p:spPr>
          <a:xfrm>
            <a:off x="4617616" y="1690543"/>
            <a:ext cx="415598" cy="41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3" name="Shape 2584">
            <a:extLst>
              <a:ext uri="{FF2B5EF4-FFF2-40B4-BE49-F238E27FC236}">
                <a16:creationId xmlns:a16="http://schemas.microsoft.com/office/drawing/2014/main" id="{AAAF33E7-7A3E-294D-BE21-2EEEAF99C2DF}"/>
              </a:ext>
            </a:extLst>
          </p:cNvPr>
          <p:cNvSpPr>
            <a:spLocks noChangeAspect="1"/>
          </p:cNvSpPr>
          <p:nvPr/>
        </p:nvSpPr>
        <p:spPr>
          <a:xfrm>
            <a:off x="5889814" y="2964607"/>
            <a:ext cx="415598" cy="41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4" name="Shape 2591">
            <a:extLst>
              <a:ext uri="{FF2B5EF4-FFF2-40B4-BE49-F238E27FC236}">
                <a16:creationId xmlns:a16="http://schemas.microsoft.com/office/drawing/2014/main" id="{50922E53-F8C4-A943-946A-2DDB2740F748}"/>
              </a:ext>
            </a:extLst>
          </p:cNvPr>
          <p:cNvSpPr>
            <a:spLocks noChangeAspect="1"/>
          </p:cNvSpPr>
          <p:nvPr/>
        </p:nvSpPr>
        <p:spPr>
          <a:xfrm>
            <a:off x="7158786" y="4241067"/>
            <a:ext cx="415598" cy="41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5" name="Shape 2630">
            <a:extLst>
              <a:ext uri="{FF2B5EF4-FFF2-40B4-BE49-F238E27FC236}">
                <a16:creationId xmlns:a16="http://schemas.microsoft.com/office/drawing/2014/main" id="{94D37018-F53B-5142-ADBB-FB7D54FAA2E4}"/>
              </a:ext>
            </a:extLst>
          </p:cNvPr>
          <p:cNvSpPr>
            <a:spLocks noChangeAspect="1"/>
          </p:cNvSpPr>
          <p:nvPr/>
        </p:nvSpPr>
        <p:spPr>
          <a:xfrm>
            <a:off x="4712064" y="2964332"/>
            <a:ext cx="226701" cy="41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6" name="Shape 2631">
            <a:extLst>
              <a:ext uri="{FF2B5EF4-FFF2-40B4-BE49-F238E27FC236}">
                <a16:creationId xmlns:a16="http://schemas.microsoft.com/office/drawing/2014/main" id="{101B35A7-EBDF-9E45-A09F-8FC0B172E532}"/>
              </a:ext>
            </a:extLst>
          </p:cNvPr>
          <p:cNvSpPr>
            <a:spLocks noChangeAspect="1"/>
          </p:cNvSpPr>
          <p:nvPr/>
        </p:nvSpPr>
        <p:spPr>
          <a:xfrm>
            <a:off x="5889814" y="4274484"/>
            <a:ext cx="415598" cy="34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7" name="Shape 2633">
            <a:extLst>
              <a:ext uri="{FF2B5EF4-FFF2-40B4-BE49-F238E27FC236}">
                <a16:creationId xmlns:a16="http://schemas.microsoft.com/office/drawing/2014/main" id="{C7FABB51-3E78-5049-93A4-FB7EDC829727}"/>
              </a:ext>
            </a:extLst>
          </p:cNvPr>
          <p:cNvSpPr>
            <a:spLocks noChangeAspect="1"/>
          </p:cNvSpPr>
          <p:nvPr/>
        </p:nvSpPr>
        <p:spPr>
          <a:xfrm>
            <a:off x="7158786" y="5505103"/>
            <a:ext cx="415598" cy="41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7DEC5D-0D37-6B4B-9CD7-15404D94AF30}"/>
              </a:ext>
            </a:extLst>
          </p:cNvPr>
          <p:cNvSpPr txBox="1"/>
          <p:nvPr/>
        </p:nvSpPr>
        <p:spPr>
          <a:xfrm>
            <a:off x="6533334" y="1387473"/>
            <a:ext cx="2959400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Estrategia de Comunicación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06F3DB43-C097-B04E-9DAE-C6E3D5E1901E}"/>
              </a:ext>
            </a:extLst>
          </p:cNvPr>
          <p:cNvSpPr txBox="1">
            <a:spLocks/>
          </p:cNvSpPr>
          <p:nvPr/>
        </p:nvSpPr>
        <p:spPr>
          <a:xfrm>
            <a:off x="6732123" y="1786734"/>
            <a:ext cx="3752162" cy="896399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2002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 err="1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Profauna</a:t>
            </a: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 promovido y consolidado el mecanismo de financiamiento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65E42E-A7B4-1F4A-839B-C839366FF133}"/>
              </a:ext>
            </a:extLst>
          </p:cNvPr>
          <p:cNvSpPr txBox="1"/>
          <p:nvPr/>
        </p:nvSpPr>
        <p:spPr>
          <a:xfrm>
            <a:off x="7812002" y="2657653"/>
            <a:ext cx="1484702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Beneficios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AFE92DA7-BA02-2A49-ADBC-2362F8299CEE}"/>
              </a:ext>
            </a:extLst>
          </p:cNvPr>
          <p:cNvSpPr txBox="1">
            <a:spLocks/>
          </p:cNvSpPr>
          <p:nvPr/>
        </p:nvSpPr>
        <p:spPr>
          <a:xfrm>
            <a:off x="8191810" y="3055658"/>
            <a:ext cx="3487532" cy="1127232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proyecto aporta casi el 40% del agua para la ciudad de saltillo y representa el 100% del agua para 13 comunidades rurales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061766-4A83-5A4A-A727-C4D7AE7FBCA3}"/>
              </a:ext>
            </a:extLst>
          </p:cNvPr>
          <p:cNvSpPr txBox="1"/>
          <p:nvPr/>
        </p:nvSpPr>
        <p:spPr>
          <a:xfrm>
            <a:off x="8506725" y="4304623"/>
            <a:ext cx="1399742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Gobernanza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E8635210-1E59-5848-9038-4916690DFD46}"/>
              </a:ext>
            </a:extLst>
          </p:cNvPr>
          <p:cNvSpPr txBox="1">
            <a:spLocks/>
          </p:cNvSpPr>
          <p:nvPr/>
        </p:nvSpPr>
        <p:spPr>
          <a:xfrm>
            <a:off x="8506725" y="4729009"/>
            <a:ext cx="2919374" cy="934871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Consejo consultivo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Transparencia 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Operación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8E1259-FDEB-7647-95A5-D2AF22ADC31B}"/>
              </a:ext>
            </a:extLst>
          </p:cNvPr>
          <p:cNvSpPr txBox="1"/>
          <p:nvPr/>
        </p:nvSpPr>
        <p:spPr>
          <a:xfrm>
            <a:off x="1943607" y="2340465"/>
            <a:ext cx="175477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Primer contacto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FAABCF37-5949-9E42-831B-3F191C280504}"/>
              </a:ext>
            </a:extLst>
          </p:cNvPr>
          <p:cNvSpPr txBox="1">
            <a:spLocks/>
          </p:cNvSpPr>
          <p:nvPr/>
        </p:nvSpPr>
        <p:spPr>
          <a:xfrm>
            <a:off x="1861307" y="2712417"/>
            <a:ext cx="2201655" cy="1165704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2001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FMCN inicia el proyecto en la sierra de </a:t>
            </a:r>
            <a:r>
              <a:rPr lang="es-ES_tradnl" sz="1250" dirty="0" err="1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Zapalinamé</a:t>
            </a:r>
            <a:endParaRPr lang="es-ES_tradnl" sz="1250" dirty="0">
              <a:solidFill>
                <a:schemeClr val="tx1"/>
              </a:solidFill>
              <a:latin typeface="Avenir Next" panose="020B0503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8577A6-FF2A-794E-A33C-E5A030E07C74}"/>
              </a:ext>
            </a:extLst>
          </p:cNvPr>
          <p:cNvSpPr txBox="1"/>
          <p:nvPr/>
        </p:nvSpPr>
        <p:spPr>
          <a:xfrm>
            <a:off x="3363512" y="3864288"/>
            <a:ext cx="825867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Socios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24FEFBFC-D1A6-034C-9012-8D9AEAED2A8B}"/>
              </a:ext>
            </a:extLst>
          </p:cNvPr>
          <p:cNvSpPr txBox="1">
            <a:spLocks/>
          </p:cNvSpPr>
          <p:nvPr/>
        </p:nvSpPr>
        <p:spPr>
          <a:xfrm>
            <a:off x="778170" y="4223501"/>
            <a:ext cx="4262274" cy="1204176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2005 a la fecha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Fundación Gonzalo Río Arronte</a:t>
            </a:r>
          </a:p>
          <a:p>
            <a:pPr algn="just">
              <a:lnSpc>
                <a:spcPts val="2050"/>
              </a:lnSpc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Invierte en el proyecto debido a su enfoque integral y a la participación social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F84346-53AA-BB44-B534-9B19BCF09E7A}"/>
              </a:ext>
            </a:extLst>
          </p:cNvPr>
          <p:cNvSpPr txBox="1"/>
          <p:nvPr/>
        </p:nvSpPr>
        <p:spPr>
          <a:xfrm>
            <a:off x="3554862" y="5154939"/>
            <a:ext cx="2263697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s-ES_tradnl" sz="1600" b="1" dirty="0">
                <a:solidFill>
                  <a:schemeClr val="tx2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Alianzas estratégicas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76246309-F199-5442-AFE8-8D3FAA598FD6}"/>
              </a:ext>
            </a:extLst>
          </p:cNvPr>
          <p:cNvSpPr txBox="1">
            <a:spLocks/>
          </p:cNvSpPr>
          <p:nvPr/>
        </p:nvSpPr>
        <p:spPr>
          <a:xfrm>
            <a:off x="4122044" y="5608949"/>
            <a:ext cx="2831528" cy="1242648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Ciudadanía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Empresas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Asociaciones civiles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Gobierno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6F81F5-7B6C-E0B1-EC6F-861299264A80}"/>
              </a:ext>
            </a:extLst>
          </p:cNvPr>
          <p:cNvSpPr txBox="1">
            <a:spLocks/>
          </p:cNvSpPr>
          <p:nvPr/>
        </p:nvSpPr>
        <p:spPr>
          <a:xfrm>
            <a:off x="401796" y="111306"/>
            <a:ext cx="7172588" cy="1143000"/>
          </a:xfrm>
          <a:prstGeom prst="rect">
            <a:avLst/>
          </a:prstGeom>
        </p:spPr>
        <p:txBody>
          <a:bodyPr/>
          <a:lstStyle>
            <a:lvl1pPr algn="l" defTabSz="457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s-ES" sz="2400" dirty="0">
                <a:solidFill>
                  <a:srgbClr val="00AEEF"/>
                </a:solidFill>
                <a:latin typeface="Avenir Book" panose="02000503020000020003" pitchFamily="2" charset="0"/>
              </a:rPr>
              <a:t>Proyecto Cuencas y Ciudades Sierra </a:t>
            </a:r>
            <a:r>
              <a:rPr lang="es-ES" sz="2400" dirty="0" err="1">
                <a:solidFill>
                  <a:srgbClr val="00AEEF"/>
                </a:solidFill>
                <a:latin typeface="Avenir Book" panose="02000503020000020003" pitchFamily="2" charset="0"/>
              </a:rPr>
              <a:t>Zapalinamé</a:t>
            </a:r>
            <a:r>
              <a:rPr lang="es-ES" sz="2400" dirty="0">
                <a:solidFill>
                  <a:srgbClr val="00AEEF"/>
                </a:solidFill>
                <a:latin typeface="Avenir Book" panose="02000503020000020003" pitchFamily="2" charset="0"/>
              </a:rPr>
              <a:t> – Norte México</a:t>
            </a:r>
            <a:endParaRPr lang="en-US" sz="2400" dirty="0">
              <a:solidFill>
                <a:srgbClr val="00AEEF"/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7B8F2D-53F7-57FE-1EFE-18A1CE00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39" y="189945"/>
            <a:ext cx="2385247" cy="878086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C5467E3C-928D-4B17-1575-B5D39EED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3062" y="969257"/>
            <a:ext cx="11061510" cy="12966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4489D3-E436-6276-1D84-D37D06C626F3}"/>
              </a:ext>
            </a:extLst>
          </p:cNvPr>
          <p:cNvSpPr txBox="1"/>
          <p:nvPr/>
        </p:nvSpPr>
        <p:spPr>
          <a:xfrm>
            <a:off x="8031491" y="5823457"/>
            <a:ext cx="427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venir Next" panose="020B0503020202020204" pitchFamily="34" charset="0"/>
              </a:rPr>
              <a:t>USD 3.28 </a:t>
            </a:r>
            <a:r>
              <a:rPr lang="es-MX" sz="1600" dirty="0">
                <a:latin typeface="Avenir Next" panose="020B0503020202020204" pitchFamily="34" charset="0"/>
              </a:rPr>
              <a:t>Millones nvertidos en conservación sierra Zapalinamé</a:t>
            </a:r>
          </a:p>
        </p:txBody>
      </p:sp>
    </p:spTree>
    <p:extLst>
      <p:ext uri="{BB962C8B-B14F-4D97-AF65-F5344CB8AC3E}">
        <p14:creationId xmlns:p14="http://schemas.microsoft.com/office/powerpoint/2010/main" val="124669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39EF46B-F87B-B324-594B-1493A408458C}"/>
              </a:ext>
            </a:extLst>
          </p:cNvPr>
          <p:cNvSpPr txBox="1">
            <a:spLocks/>
          </p:cNvSpPr>
          <p:nvPr/>
        </p:nvSpPr>
        <p:spPr>
          <a:xfrm>
            <a:off x="401796" y="111306"/>
            <a:ext cx="7172588" cy="1143000"/>
          </a:xfrm>
          <a:prstGeom prst="rect">
            <a:avLst/>
          </a:prstGeom>
        </p:spPr>
        <p:txBody>
          <a:bodyPr/>
          <a:lstStyle>
            <a:lvl1pPr algn="l" defTabSz="457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s-ES" sz="2400" dirty="0">
                <a:solidFill>
                  <a:srgbClr val="00AEEF"/>
                </a:solidFill>
                <a:latin typeface="Avenir Book" panose="02000503020000020003" pitchFamily="2" charset="0"/>
              </a:rPr>
              <a:t>Proyecto Cuencas y Ciudades Sierra </a:t>
            </a:r>
            <a:r>
              <a:rPr lang="es-ES" sz="2400" dirty="0" err="1">
                <a:solidFill>
                  <a:srgbClr val="00AEEF"/>
                </a:solidFill>
                <a:latin typeface="Avenir Book" panose="02000503020000020003" pitchFamily="2" charset="0"/>
              </a:rPr>
              <a:t>Zapalinamé</a:t>
            </a:r>
            <a:r>
              <a:rPr lang="es-ES" sz="2400" dirty="0">
                <a:solidFill>
                  <a:srgbClr val="00AEEF"/>
                </a:solidFill>
                <a:latin typeface="Avenir Book" panose="02000503020000020003" pitchFamily="2" charset="0"/>
              </a:rPr>
              <a:t> – Norte México</a:t>
            </a:r>
            <a:endParaRPr lang="en-US" sz="2400" dirty="0">
              <a:solidFill>
                <a:srgbClr val="00AEEF"/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9AB180-A771-AC0F-10E1-CA6D4EDD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239" y="189945"/>
            <a:ext cx="2385247" cy="878086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C208F8F5-30C9-BBC3-0B57-F2BEAB9A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3062" y="969257"/>
            <a:ext cx="11061510" cy="12966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FE3385-AD4C-A3C5-6DF1-E04346CB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62" y="3484049"/>
            <a:ext cx="4671253" cy="307493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9C9A84-12B5-9405-20DF-F8B92C7B9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25" y="3513201"/>
            <a:ext cx="3922734" cy="33447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415578-7EFA-3C69-492B-A772E23ED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842" y="1042144"/>
            <a:ext cx="7772400" cy="22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0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5ADE2FE-0D9C-C14A-BDA8-2FFCA6CDDC90}"/>
              </a:ext>
            </a:extLst>
          </p:cNvPr>
          <p:cNvGrpSpPr/>
          <p:nvPr/>
        </p:nvGrpSpPr>
        <p:grpSpPr>
          <a:xfrm>
            <a:off x="475990" y="760637"/>
            <a:ext cx="11448789" cy="6070782"/>
            <a:chOff x="0" y="638231"/>
            <a:chExt cx="12276836" cy="618411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4A168BB-C161-4809-BD14-ADAA1D6B0911}"/>
                </a:ext>
              </a:extLst>
            </p:cNvPr>
            <p:cNvGrpSpPr/>
            <p:nvPr/>
          </p:nvGrpSpPr>
          <p:grpSpPr>
            <a:xfrm>
              <a:off x="0" y="638231"/>
              <a:ext cx="12276836" cy="6184113"/>
              <a:chOff x="213996" y="985459"/>
              <a:chExt cx="24553672" cy="12368225"/>
            </a:xfrm>
          </p:grpSpPr>
          <p:sp>
            <p:nvSpPr>
              <p:cNvPr id="45" name="Freeform 69">
                <a:extLst>
                  <a:ext uri="{FF2B5EF4-FFF2-40B4-BE49-F238E27FC236}">
                    <a16:creationId xmlns:a16="http://schemas.microsoft.com/office/drawing/2014/main" id="{3AB9B952-719C-4ED7-A3EF-58418F9B9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78" y="10262859"/>
                <a:ext cx="6332174" cy="3059362"/>
              </a:xfrm>
              <a:custGeom>
                <a:avLst/>
                <a:gdLst>
                  <a:gd name="connsiteX0" fmla="*/ 863025 w 4946709"/>
                  <a:gd name="connsiteY0" fmla="*/ 0 h 2699479"/>
                  <a:gd name="connsiteX1" fmla="*/ 863025 w 4946709"/>
                  <a:gd name="connsiteY1" fmla="*/ 571806 h 2699479"/>
                  <a:gd name="connsiteX2" fmla="*/ 4946709 w 4946709"/>
                  <a:gd name="connsiteY2" fmla="*/ 571806 h 2699479"/>
                  <a:gd name="connsiteX3" fmla="*/ 4946709 w 4946709"/>
                  <a:gd name="connsiteY3" fmla="*/ 2127677 h 2699479"/>
                  <a:gd name="connsiteX4" fmla="*/ 863025 w 4946709"/>
                  <a:gd name="connsiteY4" fmla="*/ 2127677 h 2699479"/>
                  <a:gd name="connsiteX5" fmla="*/ 863025 w 4946709"/>
                  <a:gd name="connsiteY5" fmla="*/ 2699479 h 2699479"/>
                  <a:gd name="connsiteX6" fmla="*/ 0 w 4946709"/>
                  <a:gd name="connsiteY6" fmla="*/ 1349266 h 2699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6709" h="2699479">
                    <a:moveTo>
                      <a:pt x="863025" y="0"/>
                    </a:moveTo>
                    <a:lnTo>
                      <a:pt x="863025" y="571806"/>
                    </a:lnTo>
                    <a:lnTo>
                      <a:pt x="4946709" y="571806"/>
                    </a:lnTo>
                    <a:lnTo>
                      <a:pt x="4946709" y="2127677"/>
                    </a:lnTo>
                    <a:lnTo>
                      <a:pt x="863025" y="2127677"/>
                    </a:lnTo>
                    <a:lnTo>
                      <a:pt x="863025" y="2699479"/>
                    </a:lnTo>
                    <a:lnTo>
                      <a:pt x="0" y="134926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endParaRPr lang="en-US" sz="3266" dirty="0">
                  <a:solidFill>
                    <a:schemeClr val="accent6">
                      <a:lumMod val="10000"/>
                    </a:schemeClr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46" name="Straight Connector 28">
                <a:extLst>
                  <a:ext uri="{FF2B5EF4-FFF2-40B4-BE49-F238E27FC236}">
                    <a16:creationId xmlns:a16="http://schemas.microsoft.com/office/drawing/2014/main" id="{12D65C3A-7541-46DA-81E2-66D2360D6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7288" y="10176129"/>
                <a:ext cx="0" cy="1010702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8000C225-4F32-4E84-9146-BE50DE8CA1B3}"/>
                  </a:ext>
                </a:extLst>
              </p:cNvPr>
              <p:cNvGrpSpPr/>
              <p:nvPr/>
            </p:nvGrpSpPr>
            <p:grpSpPr>
              <a:xfrm>
                <a:off x="213996" y="985459"/>
                <a:ext cx="24553672" cy="12368225"/>
                <a:chOff x="213996" y="1161173"/>
                <a:chExt cx="24553672" cy="12194153"/>
              </a:xfrm>
            </p:grpSpPr>
            <p:grpSp>
              <p:nvGrpSpPr>
                <p:cNvPr id="4" name="Grupo 3">
                  <a:extLst>
                    <a:ext uri="{FF2B5EF4-FFF2-40B4-BE49-F238E27FC236}">
                      <a16:creationId xmlns:a16="http://schemas.microsoft.com/office/drawing/2014/main" id="{BADD62FF-A280-421A-BFF3-8E037C708AB8}"/>
                    </a:ext>
                  </a:extLst>
                </p:cNvPr>
                <p:cNvGrpSpPr/>
                <p:nvPr/>
              </p:nvGrpSpPr>
              <p:grpSpPr>
                <a:xfrm>
                  <a:off x="213996" y="3950343"/>
                  <a:ext cx="20116029" cy="9404983"/>
                  <a:chOff x="2989388" y="4349425"/>
                  <a:chExt cx="15714689" cy="8417109"/>
                </a:xfrm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E61DEEB6-6C1F-E04A-BCA5-913CE77096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5276" y="10066109"/>
                    <a:ext cx="4946709" cy="2699479"/>
                  </a:xfrm>
                  <a:custGeom>
                    <a:avLst/>
                    <a:gdLst>
                      <a:gd name="connsiteX0" fmla="*/ 863025 w 4946709"/>
                      <a:gd name="connsiteY0" fmla="*/ 0 h 2699479"/>
                      <a:gd name="connsiteX1" fmla="*/ 863025 w 4946709"/>
                      <a:gd name="connsiteY1" fmla="*/ 571806 h 2699479"/>
                      <a:gd name="connsiteX2" fmla="*/ 4946709 w 4946709"/>
                      <a:gd name="connsiteY2" fmla="*/ 571806 h 2699479"/>
                      <a:gd name="connsiteX3" fmla="*/ 4946709 w 4946709"/>
                      <a:gd name="connsiteY3" fmla="*/ 2127677 h 2699479"/>
                      <a:gd name="connsiteX4" fmla="*/ 863025 w 4946709"/>
                      <a:gd name="connsiteY4" fmla="*/ 2127677 h 2699479"/>
                      <a:gd name="connsiteX5" fmla="*/ 863025 w 4946709"/>
                      <a:gd name="connsiteY5" fmla="*/ 2699479 h 2699479"/>
                      <a:gd name="connsiteX6" fmla="*/ 0 w 4946709"/>
                      <a:gd name="connsiteY6" fmla="*/ 1349266 h 2699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6709" h="2699479">
                        <a:moveTo>
                          <a:pt x="863025" y="0"/>
                        </a:moveTo>
                        <a:lnTo>
                          <a:pt x="863025" y="571806"/>
                        </a:lnTo>
                        <a:lnTo>
                          <a:pt x="4946709" y="571806"/>
                        </a:lnTo>
                        <a:lnTo>
                          <a:pt x="4946709" y="2127677"/>
                        </a:lnTo>
                        <a:lnTo>
                          <a:pt x="863025" y="2127677"/>
                        </a:lnTo>
                        <a:lnTo>
                          <a:pt x="863025" y="2699479"/>
                        </a:lnTo>
                        <a:lnTo>
                          <a:pt x="0" y="13492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>
                    <a:outerShdw blurRad="50800" dist="88900" algn="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anchor="ctr">
                    <a:noAutofit/>
                  </a:bodyPr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17" name="Freeform 59">
                    <a:extLst>
                      <a:ext uri="{FF2B5EF4-FFF2-40B4-BE49-F238E27FC236}">
                        <a16:creationId xmlns:a16="http://schemas.microsoft.com/office/drawing/2014/main" id="{6726CC14-E8C1-3645-B714-1985156FC7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09565" y="10637914"/>
                    <a:ext cx="1218740" cy="1556816"/>
                  </a:xfrm>
                  <a:custGeom>
                    <a:avLst/>
                    <a:gdLst>
                      <a:gd name="T0" fmla="*/ 0 w 1286"/>
                      <a:gd name="T1" fmla="*/ 823 h 1647"/>
                      <a:gd name="T2" fmla="*/ 742 w 1286"/>
                      <a:gd name="T3" fmla="*/ 1646 h 1647"/>
                      <a:gd name="T4" fmla="*/ 1285 w 1286"/>
                      <a:gd name="T5" fmla="*/ 1646 h 1647"/>
                      <a:gd name="T6" fmla="*/ 1285 w 1286"/>
                      <a:gd name="T7" fmla="*/ 0 h 1647"/>
                      <a:gd name="T8" fmla="*/ 742 w 1286"/>
                      <a:gd name="T9" fmla="*/ 0 h 1647"/>
                      <a:gd name="T10" fmla="*/ 0 w 1286"/>
                      <a:gd name="T11" fmla="*/ 823 h 16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86" h="1647">
                        <a:moveTo>
                          <a:pt x="0" y="823"/>
                        </a:moveTo>
                        <a:lnTo>
                          <a:pt x="742" y="1646"/>
                        </a:lnTo>
                        <a:lnTo>
                          <a:pt x="1285" y="1646"/>
                        </a:lnTo>
                        <a:lnTo>
                          <a:pt x="1285" y="0"/>
                        </a:lnTo>
                        <a:lnTo>
                          <a:pt x="742" y="0"/>
                        </a:lnTo>
                        <a:lnTo>
                          <a:pt x="0" y="823"/>
                        </a:lnTo>
                      </a:path>
                    </a:pathLst>
                  </a:custGeom>
                  <a:solidFill>
                    <a:schemeClr val="accent1">
                      <a:lumMod val="75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18" name="Freeform 60">
                    <a:extLst>
                      <a:ext uri="{FF2B5EF4-FFF2-40B4-BE49-F238E27FC236}">
                        <a16:creationId xmlns:a16="http://schemas.microsoft.com/office/drawing/2014/main" id="{896B795E-0C95-CE4C-8F75-00B26A173C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164333" y="10066108"/>
                    <a:ext cx="4701581" cy="2700426"/>
                  </a:xfrm>
                  <a:custGeom>
                    <a:avLst/>
                    <a:gdLst>
                      <a:gd name="T0" fmla="*/ 2920 w 4184"/>
                      <a:gd name="T1" fmla="*/ 602 h 2852"/>
                      <a:gd name="T2" fmla="*/ 1897 w 4184"/>
                      <a:gd name="T3" fmla="*/ 602 h 2852"/>
                      <a:gd name="T4" fmla="*/ 911 w 4184"/>
                      <a:gd name="T5" fmla="*/ 602 h 2852"/>
                      <a:gd name="T6" fmla="*/ 911 w 4184"/>
                      <a:gd name="T7" fmla="*/ 0 h 2852"/>
                      <a:gd name="T8" fmla="*/ 0 w 4184"/>
                      <a:gd name="T9" fmla="*/ 1425 h 2852"/>
                      <a:gd name="T10" fmla="*/ 911 w 4184"/>
                      <a:gd name="T11" fmla="*/ 2851 h 2852"/>
                      <a:gd name="T12" fmla="*/ 911 w 4184"/>
                      <a:gd name="T13" fmla="*/ 2248 h 2852"/>
                      <a:gd name="T14" fmla="*/ 1897 w 4184"/>
                      <a:gd name="T15" fmla="*/ 2248 h 2852"/>
                      <a:gd name="T16" fmla="*/ 2920 w 4184"/>
                      <a:gd name="T17" fmla="*/ 2248 h 2852"/>
                      <a:gd name="T18" fmla="*/ 2920 w 4184"/>
                      <a:gd name="T19" fmla="*/ 2248 h 2852"/>
                      <a:gd name="T20" fmla="*/ 4183 w 4184"/>
                      <a:gd name="T21" fmla="*/ 2024 h 2852"/>
                      <a:gd name="T22" fmla="*/ 4183 w 4184"/>
                      <a:gd name="T23" fmla="*/ 159 h 2852"/>
                      <a:gd name="T24" fmla="*/ 4183 w 4184"/>
                      <a:gd name="T25" fmla="*/ 159 h 2852"/>
                      <a:gd name="T26" fmla="*/ 2920 w 4184"/>
                      <a:gd name="T27" fmla="*/ 602 h 28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184" h="2852">
                        <a:moveTo>
                          <a:pt x="2920" y="602"/>
                        </a:moveTo>
                        <a:lnTo>
                          <a:pt x="1897" y="602"/>
                        </a:lnTo>
                        <a:lnTo>
                          <a:pt x="911" y="602"/>
                        </a:lnTo>
                        <a:lnTo>
                          <a:pt x="911" y="0"/>
                        </a:lnTo>
                        <a:lnTo>
                          <a:pt x="0" y="1425"/>
                        </a:lnTo>
                        <a:lnTo>
                          <a:pt x="911" y="2851"/>
                        </a:lnTo>
                        <a:lnTo>
                          <a:pt x="911" y="2248"/>
                        </a:lnTo>
                        <a:lnTo>
                          <a:pt x="1897" y="2248"/>
                        </a:lnTo>
                        <a:lnTo>
                          <a:pt x="2920" y="2248"/>
                        </a:lnTo>
                        <a:lnTo>
                          <a:pt x="2920" y="2248"/>
                        </a:lnTo>
                        <a:cubicBezTo>
                          <a:pt x="3364" y="2248"/>
                          <a:pt x="3790" y="2169"/>
                          <a:pt x="4183" y="2024"/>
                        </a:cubicBezTo>
                        <a:lnTo>
                          <a:pt x="4183" y="159"/>
                        </a:lnTo>
                        <a:lnTo>
                          <a:pt x="4183" y="159"/>
                        </a:lnTo>
                        <a:cubicBezTo>
                          <a:pt x="3837" y="437"/>
                          <a:pt x="3398" y="602"/>
                          <a:pt x="2920" y="602"/>
                        </a:cubicBezTo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19" name="Freeform 65">
                    <a:extLst>
                      <a:ext uri="{FF2B5EF4-FFF2-40B4-BE49-F238E27FC236}">
                        <a16:creationId xmlns:a16="http://schemas.microsoft.com/office/drawing/2014/main" id="{C76D168B-2AF4-7D4F-B280-6A301CD1DA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521962" y="10416705"/>
                    <a:ext cx="1343953" cy="1694550"/>
                  </a:xfrm>
                  <a:custGeom>
                    <a:avLst/>
                    <a:gdLst>
                      <a:gd name="T0" fmla="*/ 1093 w 1419"/>
                      <a:gd name="T1" fmla="*/ 0 h 1791"/>
                      <a:gd name="T2" fmla="*/ 1093 w 1419"/>
                      <a:gd name="T3" fmla="*/ 0 h 1791"/>
                      <a:gd name="T4" fmla="*/ 527 w 1419"/>
                      <a:gd name="T5" fmla="*/ 195 h 1791"/>
                      <a:gd name="T6" fmla="*/ 0 w 1419"/>
                      <a:gd name="T7" fmla="*/ 1084 h 1791"/>
                      <a:gd name="T8" fmla="*/ 949 w 1419"/>
                      <a:gd name="T9" fmla="*/ 1790 h 1791"/>
                      <a:gd name="T10" fmla="*/ 949 w 1419"/>
                      <a:gd name="T11" fmla="*/ 1790 h 1791"/>
                      <a:gd name="T12" fmla="*/ 1418 w 1419"/>
                      <a:gd name="T13" fmla="*/ 1652 h 1791"/>
                      <a:gd name="T14" fmla="*/ 1418 w 1419"/>
                      <a:gd name="T15" fmla="*/ 1621 h 1791"/>
                      <a:gd name="T16" fmla="*/ 1093 w 1419"/>
                      <a:gd name="T17" fmla="*/ 0 h 1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19" h="1791">
                        <a:moveTo>
                          <a:pt x="1093" y="0"/>
                        </a:moveTo>
                        <a:lnTo>
                          <a:pt x="1093" y="0"/>
                        </a:lnTo>
                        <a:cubicBezTo>
                          <a:pt x="917" y="91"/>
                          <a:pt x="727" y="157"/>
                          <a:pt x="527" y="195"/>
                        </a:cubicBezTo>
                        <a:lnTo>
                          <a:pt x="0" y="1084"/>
                        </a:lnTo>
                        <a:lnTo>
                          <a:pt x="949" y="1790"/>
                        </a:lnTo>
                        <a:lnTo>
                          <a:pt x="949" y="1790"/>
                        </a:lnTo>
                        <a:cubicBezTo>
                          <a:pt x="1110" y="1754"/>
                          <a:pt x="1267" y="1708"/>
                          <a:pt x="1418" y="1652"/>
                        </a:cubicBezTo>
                        <a:lnTo>
                          <a:pt x="1418" y="1621"/>
                        </a:lnTo>
                        <a:lnTo>
                          <a:pt x="1093" y="0"/>
                        </a:lnTo>
                      </a:path>
                    </a:pathLst>
                  </a:custGeom>
                  <a:solidFill>
                    <a:schemeClr val="accent6">
                      <a:lumMod val="50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0" name="Freeform 66">
                    <a:extLst>
                      <a:ext uri="{FF2B5EF4-FFF2-40B4-BE49-F238E27FC236}">
                        <a16:creationId xmlns:a16="http://schemas.microsoft.com/office/drawing/2014/main" id="{D6FB429C-AE12-0144-8239-8CC79F9283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68382" y="8717981"/>
                    <a:ext cx="3276408" cy="3810652"/>
                  </a:xfrm>
                  <a:custGeom>
                    <a:avLst/>
                    <a:gdLst>
                      <a:gd name="T0" fmla="*/ 3462 w 3463"/>
                      <a:gd name="T1" fmla="*/ 0 h 4026"/>
                      <a:gd name="T2" fmla="*/ 1816 w 3463"/>
                      <a:gd name="T3" fmla="*/ 0 h 4026"/>
                      <a:gd name="T4" fmla="*/ 1816 w 3463"/>
                      <a:gd name="T5" fmla="*/ 0 h 4026"/>
                      <a:gd name="T6" fmla="*/ 1052 w 3463"/>
                      <a:gd name="T7" fmla="*/ 1583 h 4026"/>
                      <a:gd name="T8" fmla="*/ 1052 w 3463"/>
                      <a:gd name="T9" fmla="*/ 1583 h 4026"/>
                      <a:gd name="T10" fmla="*/ 726 w 3463"/>
                      <a:gd name="T11" fmla="*/ 1795 h 4026"/>
                      <a:gd name="T12" fmla="*/ 613 w 3463"/>
                      <a:gd name="T13" fmla="*/ 1230 h 4026"/>
                      <a:gd name="T14" fmla="*/ 0 w 3463"/>
                      <a:gd name="T15" fmla="*/ 2806 h 4026"/>
                      <a:gd name="T16" fmla="*/ 1174 w 3463"/>
                      <a:gd name="T17" fmla="*/ 4025 h 4026"/>
                      <a:gd name="T18" fmla="*/ 1058 w 3463"/>
                      <a:gd name="T19" fmla="*/ 3446 h 4026"/>
                      <a:gd name="T20" fmla="*/ 1058 w 3463"/>
                      <a:gd name="T21" fmla="*/ 3446 h 4026"/>
                      <a:gd name="T22" fmla="*/ 3462 w 3463"/>
                      <a:gd name="T23" fmla="*/ 0 h 4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463" h="4026">
                        <a:moveTo>
                          <a:pt x="3462" y="0"/>
                        </a:moveTo>
                        <a:lnTo>
                          <a:pt x="1816" y="0"/>
                        </a:lnTo>
                        <a:lnTo>
                          <a:pt x="1816" y="0"/>
                        </a:lnTo>
                        <a:cubicBezTo>
                          <a:pt x="1816" y="641"/>
                          <a:pt x="1517" y="1212"/>
                          <a:pt x="1052" y="1583"/>
                        </a:cubicBezTo>
                        <a:lnTo>
                          <a:pt x="1052" y="1583"/>
                        </a:lnTo>
                        <a:cubicBezTo>
                          <a:pt x="951" y="1664"/>
                          <a:pt x="842" y="1734"/>
                          <a:pt x="726" y="1795"/>
                        </a:cubicBezTo>
                        <a:lnTo>
                          <a:pt x="613" y="1230"/>
                        </a:lnTo>
                        <a:lnTo>
                          <a:pt x="0" y="2806"/>
                        </a:lnTo>
                        <a:lnTo>
                          <a:pt x="1174" y="4025"/>
                        </a:lnTo>
                        <a:lnTo>
                          <a:pt x="1058" y="3446"/>
                        </a:lnTo>
                        <a:lnTo>
                          <a:pt x="1058" y="3446"/>
                        </a:lnTo>
                        <a:cubicBezTo>
                          <a:pt x="2460" y="2928"/>
                          <a:pt x="3462" y="1580"/>
                          <a:pt x="3462" y="0"/>
                        </a:cubicBezTo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1" name="Freeform 71">
                    <a:extLst>
                      <a:ext uri="{FF2B5EF4-FFF2-40B4-BE49-F238E27FC236}">
                        <a16:creationId xmlns:a16="http://schemas.microsoft.com/office/drawing/2014/main" id="{A8989D77-6E6D-5248-8EF8-3A376170F4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25370" y="8717981"/>
                    <a:ext cx="1619421" cy="1218740"/>
                  </a:xfrm>
                  <a:custGeom>
                    <a:avLst/>
                    <a:gdLst>
                      <a:gd name="T0" fmla="*/ 877 w 1710"/>
                      <a:gd name="T1" fmla="*/ 1285 h 1286"/>
                      <a:gd name="T2" fmla="*/ 1664 w 1710"/>
                      <a:gd name="T3" fmla="*/ 577 h 1286"/>
                      <a:gd name="T4" fmla="*/ 1664 w 1710"/>
                      <a:gd name="T5" fmla="*/ 577 h 1286"/>
                      <a:gd name="T6" fmla="*/ 1709 w 1710"/>
                      <a:gd name="T7" fmla="*/ 0 h 1286"/>
                      <a:gd name="T8" fmla="*/ 63 w 1710"/>
                      <a:gd name="T9" fmla="*/ 0 h 1286"/>
                      <a:gd name="T10" fmla="*/ 63 w 1710"/>
                      <a:gd name="T11" fmla="*/ 0 h 1286"/>
                      <a:gd name="T12" fmla="*/ 0 w 1710"/>
                      <a:gd name="T13" fmla="*/ 495 h 1286"/>
                      <a:gd name="T14" fmla="*/ 877 w 1710"/>
                      <a:gd name="T15" fmla="*/ 1285 h 1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0" h="1286">
                        <a:moveTo>
                          <a:pt x="877" y="1285"/>
                        </a:moveTo>
                        <a:lnTo>
                          <a:pt x="1664" y="577"/>
                        </a:lnTo>
                        <a:lnTo>
                          <a:pt x="1664" y="577"/>
                        </a:lnTo>
                        <a:cubicBezTo>
                          <a:pt x="1693" y="389"/>
                          <a:pt x="1709" y="197"/>
                          <a:pt x="1709" y="0"/>
                        </a:cubicBezTo>
                        <a:lnTo>
                          <a:pt x="63" y="0"/>
                        </a:lnTo>
                        <a:lnTo>
                          <a:pt x="63" y="0"/>
                        </a:lnTo>
                        <a:cubicBezTo>
                          <a:pt x="63" y="171"/>
                          <a:pt x="40" y="337"/>
                          <a:pt x="0" y="495"/>
                        </a:cubicBezTo>
                        <a:lnTo>
                          <a:pt x="877" y="1285"/>
                        </a:lnTo>
                      </a:path>
                    </a:pathLst>
                  </a:custGeom>
                  <a:solidFill>
                    <a:schemeClr val="accent5">
                      <a:lumMod val="75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2" name="Freeform 72">
                    <a:extLst>
                      <a:ext uri="{FF2B5EF4-FFF2-40B4-BE49-F238E27FC236}">
                        <a16:creationId xmlns:a16="http://schemas.microsoft.com/office/drawing/2014/main" id="{B7FC8338-58B9-7D44-B4EE-A7CAF2DF81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61739" y="5454094"/>
                    <a:ext cx="2842338" cy="4127858"/>
                  </a:xfrm>
                  <a:custGeom>
                    <a:avLst/>
                    <a:gdLst>
                      <a:gd name="T0" fmla="*/ 2410 w 3005"/>
                      <a:gd name="T1" fmla="*/ 3448 h 4360"/>
                      <a:gd name="T2" fmla="*/ 2410 w 3005"/>
                      <a:gd name="T3" fmla="*/ 3448 h 4360"/>
                      <a:gd name="T4" fmla="*/ 0 w 3005"/>
                      <a:gd name="T5" fmla="*/ 0 h 4360"/>
                      <a:gd name="T6" fmla="*/ 0 w 3005"/>
                      <a:gd name="T7" fmla="*/ 139 h 4360"/>
                      <a:gd name="T8" fmla="*/ 0 w 3005"/>
                      <a:gd name="T9" fmla="*/ 1866 h 4360"/>
                      <a:gd name="T10" fmla="*/ 0 w 3005"/>
                      <a:gd name="T11" fmla="*/ 1866 h 4360"/>
                      <a:gd name="T12" fmla="*/ 764 w 3005"/>
                      <a:gd name="T13" fmla="*/ 3448 h 4360"/>
                      <a:gd name="T14" fmla="*/ 153 w 3005"/>
                      <a:gd name="T15" fmla="*/ 3448 h 4360"/>
                      <a:gd name="T16" fmla="*/ 1578 w 3005"/>
                      <a:gd name="T17" fmla="*/ 4359 h 4360"/>
                      <a:gd name="T18" fmla="*/ 3004 w 3005"/>
                      <a:gd name="T19" fmla="*/ 3448 h 4360"/>
                      <a:gd name="T20" fmla="*/ 2410 w 3005"/>
                      <a:gd name="T21" fmla="*/ 3448 h 4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05" h="4360">
                        <a:moveTo>
                          <a:pt x="2410" y="3448"/>
                        </a:moveTo>
                        <a:lnTo>
                          <a:pt x="2410" y="3448"/>
                        </a:lnTo>
                        <a:cubicBezTo>
                          <a:pt x="2410" y="1867"/>
                          <a:pt x="1405" y="517"/>
                          <a:pt x="0" y="0"/>
                        </a:cubicBezTo>
                        <a:lnTo>
                          <a:pt x="0" y="139"/>
                        </a:lnTo>
                        <a:lnTo>
                          <a:pt x="0" y="1866"/>
                        </a:lnTo>
                        <a:lnTo>
                          <a:pt x="0" y="1866"/>
                        </a:lnTo>
                        <a:cubicBezTo>
                          <a:pt x="465" y="2237"/>
                          <a:pt x="764" y="2809"/>
                          <a:pt x="764" y="3448"/>
                        </a:cubicBezTo>
                        <a:lnTo>
                          <a:pt x="153" y="3448"/>
                        </a:lnTo>
                        <a:lnTo>
                          <a:pt x="1578" y="4359"/>
                        </a:lnTo>
                        <a:lnTo>
                          <a:pt x="3004" y="3448"/>
                        </a:lnTo>
                        <a:lnTo>
                          <a:pt x="2410" y="3448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3" name="Freeform 77">
                    <a:extLst>
                      <a:ext uri="{FF2B5EF4-FFF2-40B4-BE49-F238E27FC236}">
                        <a16:creationId xmlns:a16="http://schemas.microsoft.com/office/drawing/2014/main" id="{FAAE9AFE-33B5-8F4C-B084-9A3DA0C291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61740" y="5704520"/>
                    <a:ext cx="1043443" cy="1652813"/>
                  </a:xfrm>
                  <a:custGeom>
                    <a:avLst/>
                    <a:gdLst>
                      <a:gd name="T0" fmla="*/ 915 w 1103"/>
                      <a:gd name="T1" fmla="*/ 231 h 1747"/>
                      <a:gd name="T2" fmla="*/ 915 w 1103"/>
                      <a:gd name="T3" fmla="*/ 231 h 1747"/>
                      <a:gd name="T4" fmla="*/ 561 w 1103"/>
                      <a:gd name="T5" fmla="*/ 0 h 1747"/>
                      <a:gd name="T6" fmla="*/ 0 w 1103"/>
                      <a:gd name="T7" fmla="*/ 842 h 1747"/>
                      <a:gd name="T8" fmla="*/ 0 w 1103"/>
                      <a:gd name="T9" fmla="*/ 1603 h 1747"/>
                      <a:gd name="T10" fmla="*/ 0 w 1103"/>
                      <a:gd name="T11" fmla="*/ 1603 h 1747"/>
                      <a:gd name="T12" fmla="*/ 160 w 1103"/>
                      <a:gd name="T13" fmla="*/ 1746 h 1747"/>
                      <a:gd name="T14" fmla="*/ 1102 w 1103"/>
                      <a:gd name="T15" fmla="*/ 1505 h 1747"/>
                      <a:gd name="T16" fmla="*/ 915 w 1103"/>
                      <a:gd name="T17" fmla="*/ 231 h 1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03" h="1747">
                        <a:moveTo>
                          <a:pt x="915" y="231"/>
                        </a:moveTo>
                        <a:lnTo>
                          <a:pt x="915" y="231"/>
                        </a:lnTo>
                        <a:cubicBezTo>
                          <a:pt x="801" y="147"/>
                          <a:pt x="683" y="70"/>
                          <a:pt x="561" y="0"/>
                        </a:cubicBezTo>
                        <a:lnTo>
                          <a:pt x="0" y="842"/>
                        </a:lnTo>
                        <a:lnTo>
                          <a:pt x="0" y="1603"/>
                        </a:lnTo>
                        <a:lnTo>
                          <a:pt x="0" y="1603"/>
                        </a:lnTo>
                        <a:cubicBezTo>
                          <a:pt x="57" y="1648"/>
                          <a:pt x="109" y="1695"/>
                          <a:pt x="160" y="1746"/>
                        </a:cubicBezTo>
                        <a:lnTo>
                          <a:pt x="1102" y="1505"/>
                        </a:lnTo>
                        <a:lnTo>
                          <a:pt x="915" y="231"/>
                        </a:lnTo>
                      </a:path>
                    </a:pathLst>
                  </a:custGeom>
                  <a:solidFill>
                    <a:schemeClr val="accent4">
                      <a:lumMod val="75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4" name="Freeform 78">
                    <a:extLst>
                      <a:ext uri="{FF2B5EF4-FFF2-40B4-BE49-F238E27FC236}">
                        <a16:creationId xmlns:a16="http://schemas.microsoft.com/office/drawing/2014/main" id="{E6BEB921-6EBD-0C46-8C83-651C0DBCF7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23181" y="5205625"/>
                    <a:ext cx="4650283" cy="2337310"/>
                  </a:xfrm>
                  <a:custGeom>
                    <a:avLst/>
                    <a:gdLst>
                      <a:gd name="T0" fmla="*/ 3832 w 4096"/>
                      <a:gd name="T1" fmla="*/ 487 h 2468"/>
                      <a:gd name="T2" fmla="*/ 3832 w 4096"/>
                      <a:gd name="T3" fmla="*/ 487 h 2468"/>
                      <a:gd name="T4" fmla="*/ 3272 w 4096"/>
                      <a:gd name="T5" fmla="*/ 224 h 2468"/>
                      <a:gd name="T6" fmla="*/ 3272 w 4096"/>
                      <a:gd name="T7" fmla="*/ 224 h 2468"/>
                      <a:gd name="T8" fmla="*/ 3272 w 4096"/>
                      <a:gd name="T9" fmla="*/ 224 h 2468"/>
                      <a:gd name="T10" fmla="*/ 2009 w 4096"/>
                      <a:gd name="T11" fmla="*/ 0 h 2468"/>
                      <a:gd name="T12" fmla="*/ 0 w 4096"/>
                      <a:gd name="T13" fmla="*/ 0 h 2468"/>
                      <a:gd name="T14" fmla="*/ 0 w 4096"/>
                      <a:gd name="T15" fmla="*/ 1647 h 2468"/>
                      <a:gd name="T16" fmla="*/ 2009 w 4096"/>
                      <a:gd name="T17" fmla="*/ 1647 h 2468"/>
                      <a:gd name="T18" fmla="*/ 2009 w 4096"/>
                      <a:gd name="T19" fmla="*/ 1647 h 2468"/>
                      <a:gd name="T20" fmla="*/ 2917 w 4096"/>
                      <a:gd name="T21" fmla="*/ 1862 h 2468"/>
                      <a:gd name="T22" fmla="*/ 2515 w 4096"/>
                      <a:gd name="T23" fmla="*/ 2467 h 2468"/>
                      <a:gd name="T24" fmla="*/ 4063 w 4096"/>
                      <a:gd name="T25" fmla="*/ 1785 h 2468"/>
                      <a:gd name="T26" fmla="*/ 4095 w 4096"/>
                      <a:gd name="T27" fmla="*/ 93 h 2468"/>
                      <a:gd name="T28" fmla="*/ 3832 w 4096"/>
                      <a:gd name="T29" fmla="*/ 487 h 2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096" h="2468">
                        <a:moveTo>
                          <a:pt x="3832" y="487"/>
                        </a:moveTo>
                        <a:lnTo>
                          <a:pt x="3832" y="487"/>
                        </a:lnTo>
                        <a:cubicBezTo>
                          <a:pt x="3655" y="385"/>
                          <a:pt x="3468" y="296"/>
                          <a:pt x="3272" y="224"/>
                        </a:cubicBezTo>
                        <a:lnTo>
                          <a:pt x="3272" y="224"/>
                        </a:lnTo>
                        <a:lnTo>
                          <a:pt x="3272" y="224"/>
                        </a:lnTo>
                        <a:cubicBezTo>
                          <a:pt x="2879" y="79"/>
                          <a:pt x="2453" y="0"/>
                          <a:pt x="2009" y="0"/>
                        </a:cubicBezTo>
                        <a:lnTo>
                          <a:pt x="0" y="0"/>
                        </a:lnTo>
                        <a:lnTo>
                          <a:pt x="0" y="1647"/>
                        </a:lnTo>
                        <a:lnTo>
                          <a:pt x="2009" y="1647"/>
                        </a:lnTo>
                        <a:lnTo>
                          <a:pt x="2009" y="1647"/>
                        </a:lnTo>
                        <a:cubicBezTo>
                          <a:pt x="2336" y="1647"/>
                          <a:pt x="2644" y="1724"/>
                          <a:pt x="2917" y="1862"/>
                        </a:cubicBezTo>
                        <a:lnTo>
                          <a:pt x="2515" y="2467"/>
                        </a:lnTo>
                        <a:lnTo>
                          <a:pt x="4063" y="1785"/>
                        </a:lnTo>
                        <a:lnTo>
                          <a:pt x="4095" y="93"/>
                        </a:lnTo>
                        <a:lnTo>
                          <a:pt x="3832" y="487"/>
                        </a:ln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5" name="Freeform 83">
                    <a:extLst>
                      <a:ext uri="{FF2B5EF4-FFF2-40B4-BE49-F238E27FC236}">
                        <a16:creationId xmlns:a16="http://schemas.microsoft.com/office/drawing/2014/main" id="{50FDB71E-0F59-BA44-A88D-6B0B4E26B7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784391" y="5241236"/>
                    <a:ext cx="1218740" cy="1560988"/>
                  </a:xfrm>
                  <a:custGeom>
                    <a:avLst/>
                    <a:gdLst>
                      <a:gd name="T0" fmla="*/ 1285 w 1286"/>
                      <a:gd name="T1" fmla="*/ 823 h 1648"/>
                      <a:gd name="T2" fmla="*/ 543 w 1286"/>
                      <a:gd name="T3" fmla="*/ 0 h 1648"/>
                      <a:gd name="T4" fmla="*/ 0 w 1286"/>
                      <a:gd name="T5" fmla="*/ 0 h 1648"/>
                      <a:gd name="T6" fmla="*/ 0 w 1286"/>
                      <a:gd name="T7" fmla="*/ 1647 h 1648"/>
                      <a:gd name="T8" fmla="*/ 543 w 1286"/>
                      <a:gd name="T9" fmla="*/ 1647 h 1648"/>
                      <a:gd name="T10" fmla="*/ 1285 w 1286"/>
                      <a:gd name="T11" fmla="*/ 823 h 1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86" h="1648">
                        <a:moveTo>
                          <a:pt x="1285" y="823"/>
                        </a:moveTo>
                        <a:lnTo>
                          <a:pt x="543" y="0"/>
                        </a:lnTo>
                        <a:lnTo>
                          <a:pt x="0" y="0"/>
                        </a:lnTo>
                        <a:lnTo>
                          <a:pt x="0" y="1647"/>
                        </a:lnTo>
                        <a:lnTo>
                          <a:pt x="543" y="1647"/>
                        </a:lnTo>
                        <a:lnTo>
                          <a:pt x="1285" y="823"/>
                        </a:lnTo>
                      </a:path>
                    </a:pathLst>
                  </a:custGeom>
                  <a:solidFill>
                    <a:schemeClr val="accent3">
                      <a:lumMod val="75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6" name="Freeform 84">
                    <a:extLst>
                      <a:ext uri="{FF2B5EF4-FFF2-40B4-BE49-F238E27FC236}">
                        <a16:creationId xmlns:a16="http://schemas.microsoft.com/office/drawing/2014/main" id="{8C781118-914A-B643-86AA-083632BBBB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33572" y="4673600"/>
                    <a:ext cx="5477087" cy="2700426"/>
                  </a:xfrm>
                  <a:custGeom>
                    <a:avLst/>
                    <a:gdLst>
                      <a:gd name="T0" fmla="*/ 4182 w 4183"/>
                      <a:gd name="T1" fmla="*/ 1426 h 2853"/>
                      <a:gd name="T2" fmla="*/ 3271 w 4183"/>
                      <a:gd name="T3" fmla="*/ 0 h 2853"/>
                      <a:gd name="T4" fmla="*/ 3271 w 4183"/>
                      <a:gd name="T5" fmla="*/ 603 h 2853"/>
                      <a:gd name="T6" fmla="*/ 0 w 4183"/>
                      <a:gd name="T7" fmla="*/ 603 h 2853"/>
                      <a:gd name="T8" fmla="*/ 0 w 4183"/>
                      <a:gd name="T9" fmla="*/ 2250 h 2853"/>
                      <a:gd name="T10" fmla="*/ 3271 w 4183"/>
                      <a:gd name="T11" fmla="*/ 2250 h 2853"/>
                      <a:gd name="T12" fmla="*/ 3271 w 4183"/>
                      <a:gd name="T13" fmla="*/ 2852 h 2853"/>
                      <a:gd name="T14" fmla="*/ 4182 w 4183"/>
                      <a:gd name="T15" fmla="*/ 1426 h 28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183" h="2853">
                        <a:moveTo>
                          <a:pt x="4182" y="1426"/>
                        </a:moveTo>
                        <a:lnTo>
                          <a:pt x="3271" y="0"/>
                        </a:lnTo>
                        <a:lnTo>
                          <a:pt x="3271" y="603"/>
                        </a:lnTo>
                        <a:lnTo>
                          <a:pt x="0" y="603"/>
                        </a:lnTo>
                        <a:lnTo>
                          <a:pt x="0" y="2250"/>
                        </a:lnTo>
                        <a:lnTo>
                          <a:pt x="3271" y="2250"/>
                        </a:lnTo>
                        <a:lnTo>
                          <a:pt x="3271" y="2852"/>
                        </a:lnTo>
                        <a:lnTo>
                          <a:pt x="4182" y="1426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sp>
                <p:nvSpPr>
                  <p:cNvPr id="28" name="Freeform 90">
                    <a:extLst>
                      <a:ext uri="{FF2B5EF4-FFF2-40B4-BE49-F238E27FC236}">
                        <a16:creationId xmlns:a16="http://schemas.microsoft.com/office/drawing/2014/main" id="{00F6EF2C-16ED-0A48-8A4F-07024304DD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33572" y="5241236"/>
                    <a:ext cx="1218740" cy="1560988"/>
                  </a:xfrm>
                  <a:custGeom>
                    <a:avLst/>
                    <a:gdLst>
                      <a:gd name="T0" fmla="*/ 1285 w 1286"/>
                      <a:gd name="T1" fmla="*/ 823 h 1648"/>
                      <a:gd name="T2" fmla="*/ 543 w 1286"/>
                      <a:gd name="T3" fmla="*/ 0 h 1648"/>
                      <a:gd name="T4" fmla="*/ 0 w 1286"/>
                      <a:gd name="T5" fmla="*/ 0 h 1648"/>
                      <a:gd name="T6" fmla="*/ 0 w 1286"/>
                      <a:gd name="T7" fmla="*/ 1647 h 1648"/>
                      <a:gd name="T8" fmla="*/ 543 w 1286"/>
                      <a:gd name="T9" fmla="*/ 1647 h 1648"/>
                      <a:gd name="T10" fmla="*/ 1285 w 1286"/>
                      <a:gd name="T11" fmla="*/ 823 h 1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86" h="1648">
                        <a:moveTo>
                          <a:pt x="1285" y="823"/>
                        </a:moveTo>
                        <a:lnTo>
                          <a:pt x="543" y="0"/>
                        </a:lnTo>
                        <a:lnTo>
                          <a:pt x="0" y="0"/>
                        </a:lnTo>
                        <a:lnTo>
                          <a:pt x="0" y="1647"/>
                        </a:lnTo>
                        <a:lnTo>
                          <a:pt x="543" y="1647"/>
                        </a:lnTo>
                        <a:lnTo>
                          <a:pt x="1285" y="823"/>
                        </a:lnTo>
                      </a:path>
                    </a:pathLst>
                  </a:custGeom>
                  <a:solidFill>
                    <a:schemeClr val="accent2">
                      <a:lumMod val="75000"/>
                      <a:alpha val="60000"/>
                    </a:schemeClr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endParaRPr lang="en-US" sz="3266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endParaRPr>
                  </a:p>
                </p:txBody>
              </p: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EE8EA2F7-D622-E946-9C14-5EDC96B95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39199" y="4349425"/>
                    <a:ext cx="0" cy="89181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BA092713-1DF3-114E-9C5D-6E46561E45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320790" y="4521645"/>
                    <a:ext cx="0" cy="891810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5093A974-B441-5F4C-AD58-C4343D4E61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905183" y="6119390"/>
                    <a:ext cx="896112" cy="0"/>
                  </a:xfrm>
                  <a:prstGeom prst="line">
                    <a:avLst/>
                  </a:prstGeom>
                  <a:ln w="38100">
                    <a:solidFill>
                      <a:schemeClr val="accent4"/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F81EFCF7-D094-8340-B522-7B9763DD0C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58131" y="10032268"/>
                    <a:ext cx="0" cy="891810"/>
                  </a:xfrm>
                  <a:prstGeom prst="line">
                    <a:avLst/>
                  </a:prstGeom>
                  <a:ln w="38100"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83026A70-70AB-CE4B-BDCE-0272E315C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3939736" y="10032268"/>
                    <a:ext cx="18763" cy="691338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05278A4-2614-6D4F-B642-0B3CE27761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905183" y="11350295"/>
                    <a:ext cx="896112" cy="0"/>
                  </a:xfrm>
                  <a:prstGeom prst="line">
                    <a:avLst/>
                  </a:prstGeom>
                  <a:ln w="38100">
                    <a:solidFill>
                      <a:schemeClr val="accent5"/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ight Arrow 29">
                    <a:extLst>
                      <a:ext uri="{FF2B5EF4-FFF2-40B4-BE49-F238E27FC236}">
                        <a16:creationId xmlns:a16="http://schemas.microsoft.com/office/drawing/2014/main" id="{B33272A5-C0FC-774C-88A1-B523C95B94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9388" y="4673601"/>
                    <a:ext cx="5107207" cy="2699480"/>
                  </a:xfrm>
                  <a:prstGeom prst="rightArrow">
                    <a:avLst>
                      <a:gd name="adj1" fmla="val 58566"/>
                      <a:gd name="adj2" fmla="val 3987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txBody>
                  <a:bodyPr wrap="square" anchor="ctr">
                    <a:no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nir Next" panose="020B0503020202020204" pitchFamily="34" charset="0"/>
                      </a:rPr>
                      <a:t>2005</a:t>
                    </a:r>
                  </a:p>
                </p:txBody>
              </p:sp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857121EA-7511-364D-8586-657F33C51E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58529" y="4349427"/>
                    <a:ext cx="1" cy="891810"/>
                  </a:xfrm>
                  <a:prstGeom prst="line">
                    <a:avLst/>
                  </a:prstGeom>
                  <a:ln w="38100"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E2EC020A-A4E0-1743-AA9E-347722AFFDA7}"/>
                      </a:ext>
                    </a:extLst>
                  </p:cNvPr>
                  <p:cNvSpPr txBox="1"/>
                  <p:nvPr/>
                </p:nvSpPr>
                <p:spPr>
                  <a:xfrm>
                    <a:off x="8180546" y="7052531"/>
                    <a:ext cx="3758683" cy="86903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b" anchorCtr="0">
                    <a:spAutoFit/>
                  </a:bodyPr>
                  <a:lstStyle/>
                  <a:p>
                    <a:pPr algn="just"/>
                    <a:r>
                      <a:rPr lang="es-MX" sz="13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nir Next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Pago voluntario para </a:t>
                    </a:r>
                  </a:p>
                  <a:p>
                    <a:pPr algn="just"/>
                    <a:r>
                      <a:rPr lang="es-MX" sz="13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nir Next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servicios ambientales</a:t>
                    </a:r>
                    <a:endParaRPr lang="es-MX" sz="13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4" name="TextBox 26">
                  <a:extLst>
                    <a:ext uri="{FF2B5EF4-FFF2-40B4-BE49-F238E27FC236}">
                      <a16:creationId xmlns:a16="http://schemas.microsoft.com/office/drawing/2014/main" id="{CC1BCF00-44AB-4972-8C90-AB7CCD8AB494}"/>
                    </a:ext>
                  </a:extLst>
                </p:cNvPr>
                <p:cNvSpPr txBox="1"/>
                <p:nvPr/>
              </p:nvSpPr>
              <p:spPr>
                <a:xfrm>
                  <a:off x="833518" y="1515499"/>
                  <a:ext cx="6046656" cy="576546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Cogestión integral del río </a:t>
                  </a:r>
                  <a:r>
                    <a:rPr lang="es-ES_tradnl" sz="1300" b="1" dirty="0" err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Pixquiac</a:t>
                  </a:r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 </a:t>
                  </a:r>
                </a:p>
              </p:txBody>
            </p:sp>
            <p:sp>
              <p:nvSpPr>
                <p:cNvPr id="47" name="Subtitle 2">
                  <a:extLst>
                    <a:ext uri="{FF2B5EF4-FFF2-40B4-BE49-F238E27FC236}">
                      <a16:creationId xmlns:a16="http://schemas.microsoft.com/office/drawing/2014/main" id="{4188F8D6-343D-454E-AA94-FA9DB5D857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1678" y="2153353"/>
                  <a:ext cx="6301186" cy="1911702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" sz="10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SENDAS A.C.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inició el proyecto “Cogestión Integral de la Subcuenca del Río </a:t>
                  </a:r>
                  <a:r>
                    <a:rPr lang="es-ES" sz="1000" dirty="0" err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Pixquiac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”, </a:t>
                  </a:r>
                </a:p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Objetivos: C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analizar recursos hacia la conservación y</a:t>
                  </a:r>
                  <a:r>
                    <a:rPr lang="es-ES" sz="1000" spc="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restauración de esta subcuenca,  donde se captura</a:t>
                  </a:r>
                  <a:r>
                    <a:rPr lang="es-ES" sz="1000" spc="-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e</a:t>
                  </a:r>
                  <a:r>
                    <a:rPr lang="es-ES" sz="1000" spc="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infiltra</a:t>
                  </a:r>
                  <a:r>
                    <a:rPr lang="es-ES" sz="1000" spc="5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el</a:t>
                  </a:r>
                  <a:r>
                    <a:rPr lang="es-ES" sz="1000" spc="-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38</a:t>
                  </a:r>
                  <a:r>
                    <a:rPr lang="es-ES" sz="1000" spc="-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%</a:t>
                  </a:r>
                  <a:r>
                    <a:rPr lang="es-ES" sz="1000" spc="5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del</a:t>
                  </a:r>
                  <a:r>
                    <a:rPr lang="es-ES" sz="1000" spc="-8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agua</a:t>
                  </a:r>
                  <a:r>
                    <a:rPr lang="es-ES" sz="1000" spc="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que</a:t>
                  </a:r>
                  <a:r>
                    <a:rPr lang="es-ES" sz="1000" spc="-5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consume</a:t>
                  </a:r>
                  <a:r>
                    <a:rPr lang="es-ES" sz="1000" spc="-3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</a:rPr>
                    <a:t>la ciudad de Xalapa.</a:t>
                  </a:r>
                  <a:endParaRPr lang="es-MX" sz="10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50" name="CuadroTexto 49">
                  <a:extLst>
                    <a:ext uri="{FF2B5EF4-FFF2-40B4-BE49-F238E27FC236}">
                      <a16:creationId xmlns:a16="http://schemas.microsoft.com/office/drawing/2014/main" id="{FA376162-60D7-4D74-BA43-11A0279099EE}"/>
                    </a:ext>
                  </a:extLst>
                </p:cNvPr>
                <p:cNvSpPr txBox="1"/>
                <p:nvPr/>
              </p:nvSpPr>
              <p:spPr>
                <a:xfrm>
                  <a:off x="7986064" y="5433383"/>
                  <a:ext cx="3215324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2008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3" name="Subtitle 2">
                  <a:extLst>
                    <a:ext uri="{FF2B5EF4-FFF2-40B4-BE49-F238E27FC236}">
                      <a16:creationId xmlns:a16="http://schemas.microsoft.com/office/drawing/2014/main" id="{7F3439FD-2F89-4ADA-BAFC-148E4E529CA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06962" y="2309522"/>
                  <a:ext cx="7011100" cy="1608258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Firma del convenio de colaboración entre </a:t>
                  </a:r>
                  <a:r>
                    <a:rPr lang="es-ES" sz="10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COCUPIX y CONAFOR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, que formaliza la aplicación del esquema de fondos concurrentes para el pago de la compensación por servicios ambientales hidrológicos en la </a:t>
                  </a:r>
                  <a:r>
                    <a:rPr lang="es-ES" sz="1000" dirty="0" err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subcuenca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del río </a:t>
                  </a:r>
                  <a:r>
                    <a:rPr lang="es-ES" sz="1000" dirty="0" err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Pixquiac</a:t>
                  </a:r>
                  <a:endParaRPr lang="en-US" sz="10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54" name="TextBox 26">
                  <a:extLst>
                    <a:ext uri="{FF2B5EF4-FFF2-40B4-BE49-F238E27FC236}">
                      <a16:creationId xmlns:a16="http://schemas.microsoft.com/office/drawing/2014/main" id="{E084BB37-210C-4EA0-8D1B-9B0DA1968D85}"/>
                    </a:ext>
                  </a:extLst>
                </p:cNvPr>
                <p:cNvSpPr txBox="1"/>
                <p:nvPr/>
              </p:nvSpPr>
              <p:spPr>
                <a:xfrm>
                  <a:off x="7366842" y="1502967"/>
                  <a:ext cx="8438850" cy="576546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Compensación por servicios ambientales hídricos </a:t>
                  </a:r>
                </a:p>
              </p:txBody>
            </p:sp>
            <p:sp>
              <p:nvSpPr>
                <p:cNvPr id="55" name="TextBox 39">
                  <a:extLst>
                    <a:ext uri="{FF2B5EF4-FFF2-40B4-BE49-F238E27FC236}">
                      <a16:creationId xmlns:a16="http://schemas.microsoft.com/office/drawing/2014/main" id="{DE58D75D-892D-4EA6-8CE5-2C0E792D9A55}"/>
                    </a:ext>
                  </a:extLst>
                </p:cNvPr>
                <p:cNvSpPr txBox="1"/>
                <p:nvPr/>
              </p:nvSpPr>
              <p:spPr>
                <a:xfrm>
                  <a:off x="17485760" y="1161173"/>
                  <a:ext cx="4919038" cy="971025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pPr algn="just"/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Creación del Departamento </a:t>
                  </a:r>
                </a:p>
                <a:p>
                  <a:pPr algn="just"/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de Gestión de Cuencas</a:t>
                  </a:r>
                </a:p>
              </p:txBody>
            </p:sp>
            <p:sp>
              <p:nvSpPr>
                <p:cNvPr id="56" name="Subtitle 2">
                  <a:extLst>
                    <a:ext uri="{FF2B5EF4-FFF2-40B4-BE49-F238E27FC236}">
                      <a16:creationId xmlns:a16="http://schemas.microsoft.com/office/drawing/2014/main" id="{7100DC32-3B2D-4322-BDA5-3812549ED7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780310" y="2181866"/>
                  <a:ext cx="7484840" cy="1911702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" sz="10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CMAS</a:t>
                  </a: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crea la “Coordinación de Agua y Vinculación Social” y el ”Departamento de Gestión de Cuencas”</a:t>
                  </a:r>
                </a:p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Objetivos: Promover la participación de los usuarios, la sociedad civil organizada y los ciudadanos en el manejo responsable del agua y la cultura de su buen uso con un enfoque desde la cuenca.</a:t>
                  </a:r>
                  <a:endParaRPr lang="es-MX" sz="10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59" name="CuadroTexto 58">
                  <a:extLst>
                    <a:ext uri="{FF2B5EF4-FFF2-40B4-BE49-F238E27FC236}">
                      <a16:creationId xmlns:a16="http://schemas.microsoft.com/office/drawing/2014/main" id="{3C1C27A5-4756-4456-BCA9-4513B070AB60}"/>
                    </a:ext>
                  </a:extLst>
                </p:cNvPr>
                <p:cNvSpPr txBox="1"/>
                <p:nvPr/>
              </p:nvSpPr>
              <p:spPr>
                <a:xfrm>
                  <a:off x="14294684" y="5341205"/>
                  <a:ext cx="3215324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2014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2" name="TextBox 26">
                  <a:extLst>
                    <a:ext uri="{FF2B5EF4-FFF2-40B4-BE49-F238E27FC236}">
                      <a16:creationId xmlns:a16="http://schemas.microsoft.com/office/drawing/2014/main" id="{926B6654-9EB8-4B58-B1A5-1FC91FF5B769}"/>
                    </a:ext>
                  </a:extLst>
                </p:cNvPr>
                <p:cNvSpPr txBox="1"/>
                <p:nvPr/>
              </p:nvSpPr>
              <p:spPr>
                <a:xfrm>
                  <a:off x="19657152" y="4444458"/>
                  <a:ext cx="4407880" cy="971025"/>
                </a:xfrm>
                <a:prstGeom prst="rect">
                  <a:avLst/>
                </a:prstGeom>
                <a:noFill/>
              </p:spPr>
              <p:txBody>
                <a:bodyPr wrap="square" rtlCol="0" anchor="b" anchorCtr="0">
                  <a:spAutoFit/>
                </a:bodyPr>
                <a:lstStyle/>
                <a:p>
                  <a:r>
                    <a:rPr lang="es-ES_tradnl" sz="1300" b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Campaña “Nuestra agua </a:t>
                  </a:r>
                </a:p>
                <a:p>
                  <a:r>
                    <a:rPr lang="es-ES_tradnl" sz="1300" b="1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viene de las cuencas”</a:t>
                  </a:r>
                </a:p>
              </p:txBody>
            </p:sp>
            <p:sp>
              <p:nvSpPr>
                <p:cNvPr id="65" name="CuadroTexto 64">
                  <a:extLst>
                    <a:ext uri="{FF2B5EF4-FFF2-40B4-BE49-F238E27FC236}">
                      <a16:creationId xmlns:a16="http://schemas.microsoft.com/office/drawing/2014/main" id="{BF07D722-0354-4C76-A1C9-1AB422646C2A}"/>
                    </a:ext>
                  </a:extLst>
                </p:cNvPr>
                <p:cNvSpPr txBox="1"/>
                <p:nvPr/>
              </p:nvSpPr>
              <p:spPr>
                <a:xfrm>
                  <a:off x="17652084" y="7008151"/>
                  <a:ext cx="1611086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2016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8" name="Subtitle 2">
                  <a:extLst>
                    <a:ext uri="{FF2B5EF4-FFF2-40B4-BE49-F238E27FC236}">
                      <a16:creationId xmlns:a16="http://schemas.microsoft.com/office/drawing/2014/main" id="{BE191F40-44B7-4804-9A83-74F5AD936A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657152" y="5534412"/>
                  <a:ext cx="4241734" cy="1304814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ES_tradnl" sz="10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Sendas + COCUPIX + CMAS y el Ayuntamiento de Xalapa </a:t>
                  </a:r>
                  <a:r>
                    <a:rPr lang="es-ES_tradnl" sz="10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lanzan la campaña “Nuestra agua viene de las Cuencas”</a:t>
                  </a:r>
                </a:p>
              </p:txBody>
            </p:sp>
            <p:sp>
              <p:nvSpPr>
                <p:cNvPr id="69" name="TextBox 33">
                  <a:extLst>
                    <a:ext uri="{FF2B5EF4-FFF2-40B4-BE49-F238E27FC236}">
                      <a16:creationId xmlns:a16="http://schemas.microsoft.com/office/drawing/2014/main" id="{CF1EA93B-FD8D-4B06-AB13-358A73F34A9A}"/>
                    </a:ext>
                  </a:extLst>
                </p:cNvPr>
                <p:cNvSpPr txBox="1"/>
                <p:nvPr/>
              </p:nvSpPr>
              <p:spPr>
                <a:xfrm>
                  <a:off x="19652036" y="9067708"/>
                  <a:ext cx="5115632" cy="1365501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pPr algn="just"/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Estrategia para la gestión </a:t>
                  </a:r>
                </a:p>
                <a:p>
                  <a:pPr algn="just"/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integrada del recurso hídrico </a:t>
                  </a:r>
                </a:p>
                <a:p>
                  <a:pPr algn="just"/>
                  <a:r>
                    <a:rPr lang="es-ES_tradnl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League Spartan" charset="0"/>
                      <a:cs typeface="Poppins SemiBold" pitchFamily="2" charset="77"/>
                    </a:rPr>
                    <a:t>Xalapa (EGIRH-X)</a:t>
                  </a:r>
                </a:p>
              </p:txBody>
            </p:sp>
            <p:sp>
              <p:nvSpPr>
                <p:cNvPr id="71" name="Subtitle 2">
                  <a:extLst>
                    <a:ext uri="{FF2B5EF4-FFF2-40B4-BE49-F238E27FC236}">
                      <a16:creationId xmlns:a16="http://schemas.microsoft.com/office/drawing/2014/main" id="{912131BD-5E7A-44A6-B402-2E1FAB1012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387638" y="10547147"/>
                  <a:ext cx="4793248" cy="2548938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Colaboración entre la sociedad civil y el ayuntamiento de Xalapa, tiene 7 ejes estratégicos, uno de los cuales es la búsqueda de fuentes alternativas de abasto de agua. </a:t>
                  </a:r>
                  <a:r>
                    <a:rPr lang="es-MX" sz="9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CityAdapt </a:t>
                  </a: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realiza la inversión inicial en una de las acciones que son los sistemas de captación de agua de lluvia (SCALL) en escuelas y edificios públicos y la experiencia se replica.</a:t>
                  </a:r>
                  <a:endParaRPr lang="en-US" sz="9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72" name="CuadroTexto 71">
                  <a:extLst>
                    <a:ext uri="{FF2B5EF4-FFF2-40B4-BE49-F238E27FC236}">
                      <a16:creationId xmlns:a16="http://schemas.microsoft.com/office/drawing/2014/main" id="{B201DF23-6823-4034-85C0-B4BB8CF3F2AA}"/>
                    </a:ext>
                  </a:extLst>
                </p:cNvPr>
                <p:cNvSpPr txBox="1"/>
                <p:nvPr/>
              </p:nvSpPr>
              <p:spPr>
                <a:xfrm>
                  <a:off x="17485760" y="10333818"/>
                  <a:ext cx="1611086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2019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73" name="CuadroTexto 72">
                  <a:extLst>
                    <a:ext uri="{FF2B5EF4-FFF2-40B4-BE49-F238E27FC236}">
                      <a16:creationId xmlns:a16="http://schemas.microsoft.com/office/drawing/2014/main" id="{25A12019-B87F-48BE-8FD9-B9CDA8CF48ED}"/>
                    </a:ext>
                  </a:extLst>
                </p:cNvPr>
                <p:cNvSpPr txBox="1"/>
                <p:nvPr/>
              </p:nvSpPr>
              <p:spPr>
                <a:xfrm>
                  <a:off x="7752334" y="11410556"/>
                  <a:ext cx="2282692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2020-21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74" name="Subtitle 2">
                  <a:extLst>
                    <a:ext uri="{FF2B5EF4-FFF2-40B4-BE49-F238E27FC236}">
                      <a16:creationId xmlns:a16="http://schemas.microsoft.com/office/drawing/2014/main" id="{C2847A26-CC54-4C90-9D3A-750BCF660D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87530" y="7942781"/>
                  <a:ext cx="5952726" cy="2275836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t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Como mandato de la EGIRH, el órgano de gobierno de la CMAS propone que la población hago una aportación voluntaria del 2% sobre el consumo para el pago de servicios ambientales y </a:t>
                  </a:r>
                  <a:r>
                    <a:rPr lang="es-MX" sz="9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SbN</a:t>
                  </a: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. </a:t>
                  </a:r>
                  <a:r>
                    <a:rPr lang="es-MX" sz="9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ONU CityAdapt </a:t>
                  </a: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participa en la campaña de comunicación y apoya en la orientación para la toma de decisiones sobre el uso de los recursos, además </a:t>
                  </a:r>
                  <a:r>
                    <a:rPr lang="es-MX" sz="9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CityAdapt</a:t>
                  </a:r>
                  <a:r>
                    <a:rPr lang="es-MX" sz="900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 hace parte de la alianza </a:t>
                  </a:r>
                  <a:r>
                    <a:rPr lang="es-MX" sz="9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“Agua para TodXs Agua para Siempre”.</a:t>
                  </a:r>
                  <a:endParaRPr lang="en-US" sz="900" b="1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75" name="CuadroTexto 74">
                  <a:extLst>
                    <a:ext uri="{FF2B5EF4-FFF2-40B4-BE49-F238E27FC236}">
                      <a16:creationId xmlns:a16="http://schemas.microsoft.com/office/drawing/2014/main" id="{84D36453-B544-4A87-8C44-C805492BF23D}"/>
                    </a:ext>
                  </a:extLst>
                </p:cNvPr>
                <p:cNvSpPr txBox="1"/>
                <p:nvPr/>
              </p:nvSpPr>
              <p:spPr>
                <a:xfrm>
                  <a:off x="2377288" y="11449705"/>
                  <a:ext cx="2282692" cy="66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</a:rPr>
                    <a:t>2021-22</a:t>
                  </a:r>
                  <a:endParaRPr lang="es-MX" sz="16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76" name="TextBox 65">
                  <a:extLst>
                    <a:ext uri="{FF2B5EF4-FFF2-40B4-BE49-F238E27FC236}">
                      <a16:creationId xmlns:a16="http://schemas.microsoft.com/office/drawing/2014/main" id="{608460F9-FA3E-4072-A4B9-B869641C4FF3}"/>
                    </a:ext>
                  </a:extLst>
                </p:cNvPr>
                <p:cNvSpPr txBox="1"/>
                <p:nvPr/>
              </p:nvSpPr>
              <p:spPr>
                <a:xfrm>
                  <a:off x="845822" y="8967341"/>
                  <a:ext cx="4258860" cy="971025"/>
                </a:xfrm>
                <a:prstGeom prst="rect">
                  <a:avLst/>
                </a:prstGeom>
                <a:noFill/>
              </p:spPr>
              <p:txBody>
                <a:bodyPr wrap="square" rtlCol="0" anchor="b" anchorCtr="0">
                  <a:spAutoFit/>
                </a:bodyPr>
                <a:lstStyle/>
                <a:p>
                  <a:pPr algn="just"/>
                  <a:r>
                    <a:rPr lang="es-MX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Creación del Consejo de </a:t>
                  </a:r>
                </a:p>
                <a:p>
                  <a:pPr algn="just"/>
                  <a:r>
                    <a:rPr lang="es-MX" sz="1300" b="1" dirty="0">
                      <a:solidFill>
                        <a:schemeClr val="accent6">
                          <a:lumMod val="10000"/>
                        </a:schemeClr>
                      </a:solidFill>
                      <a:latin typeface="Avenir Next" panose="020B05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servicios ambientales </a:t>
                  </a:r>
                  <a:endParaRPr lang="es-MX" sz="13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42C5F166-D2B3-4D99-BFA6-536CCCA90A88}"/>
                  </a:ext>
                </a:extLst>
              </p:cNvPr>
              <p:cNvSpPr txBox="1"/>
              <p:nvPr/>
            </p:nvSpPr>
            <p:spPr>
              <a:xfrm>
                <a:off x="12949238" y="11495152"/>
                <a:ext cx="2282692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</a:rPr>
                  <a:t>2019</a:t>
                </a:r>
                <a:endParaRPr lang="es-MX" sz="1600" dirty="0">
                  <a:solidFill>
                    <a:schemeClr val="accent6">
                      <a:lumMod val="10000"/>
                    </a:schemeClr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49" name="Subtitle 2">
                <a:extLst>
                  <a:ext uri="{FF2B5EF4-FFF2-40B4-BE49-F238E27FC236}">
                    <a16:creationId xmlns:a16="http://schemas.microsoft.com/office/drawing/2014/main" id="{D9AE3214-DDCC-4272-94BB-C74117E443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83700" y="8225320"/>
                <a:ext cx="4386164" cy="2031326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ES_tradnl" sz="900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 Estrategia se convierte en política pública rectora para la conservación de los bosques, las cuencas y el agua que abastece a la ciudad al publicarse en la Gaceta Municipal. Esto implica la aplicación de recursos públicos para impulsar las acciones.</a:t>
                </a:r>
              </a:p>
            </p:txBody>
          </p:sp>
          <p:sp>
            <p:nvSpPr>
              <p:cNvPr id="51" name="TextBox 65">
                <a:extLst>
                  <a:ext uri="{FF2B5EF4-FFF2-40B4-BE49-F238E27FC236}">
                    <a16:creationId xmlns:a16="http://schemas.microsoft.com/office/drawing/2014/main" id="{C4437FB4-C94D-48F5-8D72-D702D32D8ED9}"/>
                  </a:ext>
                </a:extLst>
              </p:cNvPr>
              <p:cNvSpPr txBox="1"/>
              <p:nvPr/>
            </p:nvSpPr>
            <p:spPr>
              <a:xfrm>
                <a:off x="12153072" y="7366602"/>
                <a:ext cx="4608304" cy="98488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just"/>
                <a:r>
                  <a:rPr lang="es-MX" sz="1300" b="1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EGIRH-X se convierte </a:t>
                </a:r>
              </a:p>
              <a:p>
                <a:pPr algn="just"/>
                <a:r>
                  <a:rPr lang="es-MX" sz="1300" b="1" dirty="0">
                    <a:solidFill>
                      <a:schemeClr val="accent6">
                        <a:lumMod val="10000"/>
                      </a:schemeClr>
                    </a:solidFill>
                    <a:latin typeface="Avenir Next" panose="020B05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 política pública</a:t>
                </a:r>
                <a:endParaRPr lang="es-MX" sz="1300" dirty="0">
                  <a:solidFill>
                    <a:schemeClr val="accent6">
                      <a:lumMod val="10000"/>
                    </a:schemeClr>
                  </a:solidFill>
                  <a:latin typeface="Avenir Next" panose="020B05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A197976B-4AD0-454A-B251-6ED1BA798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380" y="5605492"/>
              <a:ext cx="780041" cy="882182"/>
            </a:xfrm>
            <a:custGeom>
              <a:avLst/>
              <a:gdLst>
                <a:gd name="T0" fmla="*/ 0 w 1286"/>
                <a:gd name="T1" fmla="*/ 823 h 1647"/>
                <a:gd name="T2" fmla="*/ 742 w 1286"/>
                <a:gd name="T3" fmla="*/ 1646 h 1647"/>
                <a:gd name="T4" fmla="*/ 1285 w 1286"/>
                <a:gd name="T5" fmla="*/ 1646 h 1647"/>
                <a:gd name="T6" fmla="*/ 1285 w 1286"/>
                <a:gd name="T7" fmla="*/ 0 h 1647"/>
                <a:gd name="T8" fmla="*/ 742 w 1286"/>
                <a:gd name="T9" fmla="*/ 0 h 1647"/>
                <a:gd name="T10" fmla="*/ 0 w 1286"/>
                <a:gd name="T11" fmla="*/ 823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6" h="1647">
                  <a:moveTo>
                    <a:pt x="0" y="823"/>
                  </a:moveTo>
                  <a:lnTo>
                    <a:pt x="742" y="1646"/>
                  </a:lnTo>
                  <a:lnTo>
                    <a:pt x="1285" y="1646"/>
                  </a:lnTo>
                  <a:lnTo>
                    <a:pt x="1285" y="0"/>
                  </a:lnTo>
                  <a:lnTo>
                    <a:pt x="742" y="0"/>
                  </a:lnTo>
                  <a:lnTo>
                    <a:pt x="0" y="823"/>
                  </a:lnTo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2593C24-7D2F-0C47-8B6D-1AB50B992881}"/>
              </a:ext>
            </a:extLst>
          </p:cNvPr>
          <p:cNvSpPr txBox="1"/>
          <p:nvPr/>
        </p:nvSpPr>
        <p:spPr>
          <a:xfrm>
            <a:off x="458177" y="176689"/>
            <a:ext cx="1106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B0F0"/>
                </a:solidFill>
                <a:latin typeface="Avenir Next" panose="020B0503020202020204" pitchFamily="34" charset="0"/>
              </a:rPr>
              <a:t>Mecanismo de financiamiento para SbN: Xalapa México</a:t>
            </a: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6197746E-6E47-4635-3357-0DD94835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6421" y="605539"/>
            <a:ext cx="11061510" cy="12966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6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7ED4FB05-CA37-45FA-B32E-F85C5930C37B}"/>
              </a:ext>
            </a:extLst>
          </p:cNvPr>
          <p:cNvSpPr/>
          <p:nvPr/>
        </p:nvSpPr>
        <p:spPr>
          <a:xfrm rot="2805098">
            <a:off x="5213495" y="3712654"/>
            <a:ext cx="35170" cy="190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A1926BD-F4DE-4CE4-9E0B-5385CFB18C2B}"/>
              </a:ext>
            </a:extLst>
          </p:cNvPr>
          <p:cNvSpPr/>
          <p:nvPr/>
        </p:nvSpPr>
        <p:spPr>
          <a:xfrm rot="908039">
            <a:off x="5586217" y="3928120"/>
            <a:ext cx="35170" cy="190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DFD2BC2-0BA3-4553-B1BB-1AFEE020C363}"/>
              </a:ext>
            </a:extLst>
          </p:cNvPr>
          <p:cNvSpPr/>
          <p:nvPr/>
        </p:nvSpPr>
        <p:spPr>
          <a:xfrm rot="13357589">
            <a:off x="6768058" y="2034912"/>
            <a:ext cx="35170" cy="190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E0D3C93-EA7D-405D-8EDF-454973CBCA6C}"/>
              </a:ext>
            </a:extLst>
          </p:cNvPr>
          <p:cNvSpPr/>
          <p:nvPr/>
        </p:nvSpPr>
        <p:spPr>
          <a:xfrm rot="17703988">
            <a:off x="6971413" y="3514970"/>
            <a:ext cx="35170" cy="190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82FCEBA-463F-4027-AD14-70D3C21E3A0C}"/>
              </a:ext>
            </a:extLst>
          </p:cNvPr>
          <p:cNvSpPr/>
          <p:nvPr/>
        </p:nvSpPr>
        <p:spPr>
          <a:xfrm rot="18963578">
            <a:off x="5393882" y="2404851"/>
            <a:ext cx="35170" cy="1909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0CDDEA1-A0FC-480C-9B70-F874588852F2}"/>
              </a:ext>
            </a:extLst>
          </p:cNvPr>
          <p:cNvSpPr/>
          <p:nvPr/>
        </p:nvSpPr>
        <p:spPr>
          <a:xfrm rot="15960264">
            <a:off x="5188831" y="3542844"/>
            <a:ext cx="70339" cy="8619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FB2AF27-60D5-4D59-840A-75D2E611DB48}"/>
              </a:ext>
            </a:extLst>
          </p:cNvPr>
          <p:cNvSpPr/>
          <p:nvPr/>
        </p:nvSpPr>
        <p:spPr>
          <a:xfrm rot="9550605">
            <a:off x="6285039" y="4274998"/>
            <a:ext cx="70339" cy="8619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0052015-1D0A-4750-B963-F139C1A3FF95}"/>
              </a:ext>
            </a:extLst>
          </p:cNvPr>
          <p:cNvSpPr/>
          <p:nvPr/>
        </p:nvSpPr>
        <p:spPr>
          <a:xfrm rot="4376306">
            <a:off x="6892201" y="3240069"/>
            <a:ext cx="70339" cy="8619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CCEA49-749A-469E-8515-345D48FF9AF2}"/>
              </a:ext>
            </a:extLst>
          </p:cNvPr>
          <p:cNvSpPr/>
          <p:nvPr/>
        </p:nvSpPr>
        <p:spPr>
          <a:xfrm>
            <a:off x="6025662" y="2567046"/>
            <a:ext cx="70339" cy="8619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306B8EA0-B680-46D1-99B9-BFEFCD719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584" y="3219984"/>
            <a:ext cx="1432706" cy="1432707"/>
          </a:xfrm>
          <a:custGeom>
            <a:avLst/>
            <a:gdLst>
              <a:gd name="T0" fmla="*/ 774535015 w 5973"/>
              <a:gd name="T1" fmla="*/ 387267328 h 5973"/>
              <a:gd name="T2" fmla="*/ 387267328 w 5973"/>
              <a:gd name="T3" fmla="*/ 774535015 h 5973"/>
              <a:gd name="T4" fmla="*/ 0 w 5973"/>
              <a:gd name="T5" fmla="*/ 387267328 h 5973"/>
              <a:gd name="T6" fmla="*/ 387267328 w 5973"/>
              <a:gd name="T7" fmla="*/ 0 h 5973"/>
              <a:gd name="T8" fmla="*/ 774535015 w 5973"/>
              <a:gd name="T9" fmla="*/ 387267328 h 5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73" h="5973">
                <a:moveTo>
                  <a:pt x="5972" y="2986"/>
                </a:moveTo>
                <a:cubicBezTo>
                  <a:pt x="5972" y="4635"/>
                  <a:pt x="4635" y="5972"/>
                  <a:pt x="2986" y="5972"/>
                </a:cubicBezTo>
                <a:cubicBezTo>
                  <a:pt x="1337" y="5972"/>
                  <a:pt x="0" y="4635"/>
                  <a:pt x="0" y="2986"/>
                </a:cubicBezTo>
                <a:cubicBezTo>
                  <a:pt x="0" y="1337"/>
                  <a:pt x="1337" y="0"/>
                  <a:pt x="2986" y="0"/>
                </a:cubicBezTo>
                <a:cubicBezTo>
                  <a:pt x="4635" y="0"/>
                  <a:pt x="5972" y="1337"/>
                  <a:pt x="5972" y="2986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AF624B-26DB-4039-BC95-2FCABE613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00" y="3059500"/>
            <a:ext cx="1753674" cy="1753675"/>
          </a:xfrm>
          <a:custGeom>
            <a:avLst/>
            <a:gdLst>
              <a:gd name="T0" fmla="*/ 774535015 w 5973"/>
              <a:gd name="T1" fmla="*/ 387267328 h 5973"/>
              <a:gd name="T2" fmla="*/ 387267328 w 5973"/>
              <a:gd name="T3" fmla="*/ 774535015 h 5973"/>
              <a:gd name="T4" fmla="*/ 0 w 5973"/>
              <a:gd name="T5" fmla="*/ 387267328 h 5973"/>
              <a:gd name="T6" fmla="*/ 387267328 w 5973"/>
              <a:gd name="T7" fmla="*/ 0 h 5973"/>
              <a:gd name="T8" fmla="*/ 774535015 w 5973"/>
              <a:gd name="T9" fmla="*/ 387267328 h 5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73" h="5973">
                <a:moveTo>
                  <a:pt x="5972" y="2986"/>
                </a:moveTo>
                <a:cubicBezTo>
                  <a:pt x="5972" y="4635"/>
                  <a:pt x="4635" y="5972"/>
                  <a:pt x="2986" y="5972"/>
                </a:cubicBezTo>
                <a:cubicBezTo>
                  <a:pt x="1337" y="5972"/>
                  <a:pt x="0" y="4635"/>
                  <a:pt x="0" y="2986"/>
                </a:cubicBezTo>
                <a:cubicBezTo>
                  <a:pt x="0" y="1337"/>
                  <a:pt x="1337" y="0"/>
                  <a:pt x="2986" y="0"/>
                </a:cubicBezTo>
                <a:cubicBezTo>
                  <a:pt x="4635" y="0"/>
                  <a:pt x="5972" y="1337"/>
                  <a:pt x="5972" y="2986"/>
                </a:cubicBezTo>
              </a:path>
            </a:pathLst>
          </a:custGeom>
          <a:noFill/>
          <a:ln w="28080" cap="flat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872B195-23DA-4572-BD68-D1ED9377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32" y="2407210"/>
            <a:ext cx="705353" cy="705353"/>
          </a:xfrm>
          <a:custGeom>
            <a:avLst/>
            <a:gdLst>
              <a:gd name="T0" fmla="*/ 311247424 w 2404"/>
              <a:gd name="T1" fmla="*/ 155818091 h 2403"/>
              <a:gd name="T2" fmla="*/ 155688493 w 2404"/>
              <a:gd name="T3" fmla="*/ 311376949 h 2403"/>
              <a:gd name="T4" fmla="*/ 0 w 2404"/>
              <a:gd name="T5" fmla="*/ 155818091 h 2403"/>
              <a:gd name="T6" fmla="*/ 155688493 w 2404"/>
              <a:gd name="T7" fmla="*/ 0 h 2403"/>
              <a:gd name="T8" fmla="*/ 311247424 w 2404"/>
              <a:gd name="T9" fmla="*/ 155818091 h 2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4" h="2403">
                <a:moveTo>
                  <a:pt x="2403" y="1202"/>
                </a:moveTo>
                <a:cubicBezTo>
                  <a:pt x="2403" y="1864"/>
                  <a:pt x="1865" y="2402"/>
                  <a:pt x="1202" y="2402"/>
                </a:cubicBezTo>
                <a:cubicBezTo>
                  <a:pt x="538" y="2402"/>
                  <a:pt x="0" y="1864"/>
                  <a:pt x="0" y="1202"/>
                </a:cubicBezTo>
                <a:cubicBezTo>
                  <a:pt x="0" y="538"/>
                  <a:pt x="538" y="0"/>
                  <a:pt x="1202" y="0"/>
                </a:cubicBezTo>
                <a:cubicBezTo>
                  <a:pt x="1865" y="0"/>
                  <a:pt x="2403" y="538"/>
                  <a:pt x="2403" y="1202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BC71F52-5319-4EA7-B42F-6C8066AE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683" y="3210278"/>
            <a:ext cx="1544009" cy="1544008"/>
          </a:xfrm>
          <a:custGeom>
            <a:avLst/>
            <a:gdLst>
              <a:gd name="T0" fmla="*/ 380839165 w 2943"/>
              <a:gd name="T1" fmla="*/ 190548747 h 2943"/>
              <a:gd name="T2" fmla="*/ 190419762 w 2943"/>
              <a:gd name="T3" fmla="*/ 380838445 h 2943"/>
              <a:gd name="T4" fmla="*/ 0 w 2943"/>
              <a:gd name="T5" fmla="*/ 190548747 h 2943"/>
              <a:gd name="T6" fmla="*/ 190419762 w 2943"/>
              <a:gd name="T7" fmla="*/ 0 h 2943"/>
              <a:gd name="T8" fmla="*/ 380839165 w 2943"/>
              <a:gd name="T9" fmla="*/ 190548747 h 29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43" h="2943">
                <a:moveTo>
                  <a:pt x="2942" y="1472"/>
                </a:moveTo>
                <a:cubicBezTo>
                  <a:pt x="2942" y="2284"/>
                  <a:pt x="2283" y="2942"/>
                  <a:pt x="1471" y="2942"/>
                </a:cubicBezTo>
                <a:cubicBezTo>
                  <a:pt x="658" y="2942"/>
                  <a:pt x="0" y="2284"/>
                  <a:pt x="0" y="1472"/>
                </a:cubicBezTo>
                <a:cubicBezTo>
                  <a:pt x="0" y="659"/>
                  <a:pt x="658" y="0"/>
                  <a:pt x="1471" y="0"/>
                </a:cubicBezTo>
                <a:cubicBezTo>
                  <a:pt x="2283" y="0"/>
                  <a:pt x="2942" y="659"/>
                  <a:pt x="2942" y="147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sz="900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53CE295-9BC3-4251-9867-367858EF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39" y="1194204"/>
            <a:ext cx="1571911" cy="1571911"/>
          </a:xfrm>
          <a:custGeom>
            <a:avLst/>
            <a:gdLst>
              <a:gd name="T0" fmla="*/ 394297191 w 3042"/>
              <a:gd name="T1" fmla="*/ 197213591 h 3042"/>
              <a:gd name="T2" fmla="*/ 197083600 w 3042"/>
              <a:gd name="T3" fmla="*/ 394297191 h 3042"/>
              <a:gd name="T4" fmla="*/ 0 w 3042"/>
              <a:gd name="T5" fmla="*/ 197213591 h 3042"/>
              <a:gd name="T6" fmla="*/ 197083600 w 3042"/>
              <a:gd name="T7" fmla="*/ 0 h 3042"/>
              <a:gd name="T8" fmla="*/ 394297191 w 3042"/>
              <a:gd name="T9" fmla="*/ 197213591 h 30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42" h="3042">
                <a:moveTo>
                  <a:pt x="3041" y="1521"/>
                </a:moveTo>
                <a:cubicBezTo>
                  <a:pt x="3041" y="2361"/>
                  <a:pt x="2360" y="3041"/>
                  <a:pt x="1520" y="3041"/>
                </a:cubicBezTo>
                <a:cubicBezTo>
                  <a:pt x="681" y="3041"/>
                  <a:pt x="0" y="2361"/>
                  <a:pt x="0" y="1521"/>
                </a:cubicBezTo>
                <a:cubicBezTo>
                  <a:pt x="0" y="681"/>
                  <a:pt x="681" y="0"/>
                  <a:pt x="1520" y="0"/>
                </a:cubicBezTo>
                <a:cubicBezTo>
                  <a:pt x="2360" y="0"/>
                  <a:pt x="3041" y="681"/>
                  <a:pt x="3041" y="152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2E2C2D5-387A-46F4-AA68-46A18EDB1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023" y="1909087"/>
            <a:ext cx="628993" cy="628993"/>
          </a:xfrm>
          <a:custGeom>
            <a:avLst/>
            <a:gdLst>
              <a:gd name="T0" fmla="*/ 277894945 w 2141"/>
              <a:gd name="T1" fmla="*/ 138817617 h 2143"/>
              <a:gd name="T2" fmla="*/ 138947292 w 2141"/>
              <a:gd name="T3" fmla="*/ 277635593 h 2143"/>
              <a:gd name="T4" fmla="*/ 0 w 2141"/>
              <a:gd name="T5" fmla="*/ 138817617 h 2143"/>
              <a:gd name="T6" fmla="*/ 138947292 w 2141"/>
              <a:gd name="T7" fmla="*/ 0 h 2143"/>
              <a:gd name="T8" fmla="*/ 277894945 w 2141"/>
              <a:gd name="T9" fmla="*/ 138817617 h 2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1" h="2143">
                <a:moveTo>
                  <a:pt x="2140" y="1071"/>
                </a:moveTo>
                <a:cubicBezTo>
                  <a:pt x="2140" y="1662"/>
                  <a:pt x="1661" y="2142"/>
                  <a:pt x="1070" y="2142"/>
                </a:cubicBezTo>
                <a:cubicBezTo>
                  <a:pt x="479" y="2142"/>
                  <a:pt x="0" y="1662"/>
                  <a:pt x="0" y="1071"/>
                </a:cubicBezTo>
                <a:cubicBezTo>
                  <a:pt x="0" y="480"/>
                  <a:pt x="479" y="0"/>
                  <a:pt x="1070" y="0"/>
                </a:cubicBezTo>
                <a:cubicBezTo>
                  <a:pt x="1661" y="0"/>
                  <a:pt x="2140" y="480"/>
                  <a:pt x="2140" y="107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E2B10D2-746F-463C-8547-488A99EE6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490" y="5016366"/>
            <a:ext cx="628993" cy="628993"/>
          </a:xfrm>
          <a:custGeom>
            <a:avLst/>
            <a:gdLst>
              <a:gd name="T0" fmla="*/ 277765209 w 2142"/>
              <a:gd name="T1" fmla="*/ 138947292 h 2141"/>
              <a:gd name="T2" fmla="*/ 138947618 w 2142"/>
              <a:gd name="T3" fmla="*/ 277894945 h 2141"/>
              <a:gd name="T4" fmla="*/ 0 w 2142"/>
              <a:gd name="T5" fmla="*/ 138947292 h 2141"/>
              <a:gd name="T6" fmla="*/ 138947618 w 2142"/>
              <a:gd name="T7" fmla="*/ 0 h 2141"/>
              <a:gd name="T8" fmla="*/ 277765209 w 2142"/>
              <a:gd name="T9" fmla="*/ 138947292 h 2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2" h="2141">
                <a:moveTo>
                  <a:pt x="2141" y="1070"/>
                </a:moveTo>
                <a:cubicBezTo>
                  <a:pt x="2141" y="1662"/>
                  <a:pt x="1661" y="2140"/>
                  <a:pt x="1071" y="2140"/>
                </a:cubicBezTo>
                <a:cubicBezTo>
                  <a:pt x="479" y="2140"/>
                  <a:pt x="0" y="1662"/>
                  <a:pt x="0" y="1070"/>
                </a:cubicBezTo>
                <a:cubicBezTo>
                  <a:pt x="0" y="479"/>
                  <a:pt x="479" y="0"/>
                  <a:pt x="1071" y="0"/>
                </a:cubicBezTo>
                <a:cubicBezTo>
                  <a:pt x="1661" y="0"/>
                  <a:pt x="2141" y="479"/>
                  <a:pt x="2141" y="1070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73FB95A9-A7C6-4F8B-99E0-1D3686029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145" y="5530174"/>
            <a:ext cx="628993" cy="628993"/>
          </a:xfrm>
          <a:custGeom>
            <a:avLst/>
            <a:gdLst>
              <a:gd name="T0" fmla="*/ 277765209 w 2142"/>
              <a:gd name="T1" fmla="*/ 138947618 h 2142"/>
              <a:gd name="T2" fmla="*/ 138817590 w 2142"/>
              <a:gd name="T3" fmla="*/ 277765209 h 2142"/>
              <a:gd name="T4" fmla="*/ 0 w 2142"/>
              <a:gd name="T5" fmla="*/ 138947618 h 2142"/>
              <a:gd name="T6" fmla="*/ 138817590 w 2142"/>
              <a:gd name="T7" fmla="*/ 0 h 2142"/>
              <a:gd name="T8" fmla="*/ 277765209 w 2142"/>
              <a:gd name="T9" fmla="*/ 138947618 h 2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2" h="2142">
                <a:moveTo>
                  <a:pt x="2141" y="1071"/>
                </a:moveTo>
                <a:cubicBezTo>
                  <a:pt x="2141" y="1662"/>
                  <a:pt x="1661" y="2141"/>
                  <a:pt x="1070" y="2141"/>
                </a:cubicBezTo>
                <a:cubicBezTo>
                  <a:pt x="479" y="2141"/>
                  <a:pt x="0" y="1662"/>
                  <a:pt x="0" y="1071"/>
                </a:cubicBezTo>
                <a:cubicBezTo>
                  <a:pt x="0" y="479"/>
                  <a:pt x="479" y="0"/>
                  <a:pt x="1070" y="0"/>
                </a:cubicBezTo>
                <a:cubicBezTo>
                  <a:pt x="1661" y="0"/>
                  <a:pt x="2141" y="479"/>
                  <a:pt x="2141" y="107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AABE2F9-E9B7-429E-85E6-BEFDF10E1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4" y="2585207"/>
            <a:ext cx="1564103" cy="1564103"/>
          </a:xfrm>
          <a:custGeom>
            <a:avLst/>
            <a:gdLst>
              <a:gd name="T0" fmla="*/ 414579759 w 3203"/>
              <a:gd name="T1" fmla="*/ 207290059 h 3203"/>
              <a:gd name="T2" fmla="*/ 207290059 w 3203"/>
              <a:gd name="T3" fmla="*/ 414579759 h 3203"/>
              <a:gd name="T4" fmla="*/ 0 w 3203"/>
              <a:gd name="T5" fmla="*/ 207290059 h 3203"/>
              <a:gd name="T6" fmla="*/ 207290059 w 3203"/>
              <a:gd name="T7" fmla="*/ 0 h 3203"/>
              <a:gd name="T8" fmla="*/ 414579759 w 3203"/>
              <a:gd name="T9" fmla="*/ 207290059 h 3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03" h="3203">
                <a:moveTo>
                  <a:pt x="3202" y="1601"/>
                </a:moveTo>
                <a:cubicBezTo>
                  <a:pt x="3202" y="2485"/>
                  <a:pt x="2486" y="3202"/>
                  <a:pt x="1601" y="3202"/>
                </a:cubicBezTo>
                <a:cubicBezTo>
                  <a:pt x="717" y="3202"/>
                  <a:pt x="0" y="2485"/>
                  <a:pt x="0" y="1601"/>
                </a:cubicBezTo>
                <a:cubicBezTo>
                  <a:pt x="0" y="716"/>
                  <a:pt x="717" y="0"/>
                  <a:pt x="1601" y="0"/>
                </a:cubicBezTo>
                <a:cubicBezTo>
                  <a:pt x="2486" y="0"/>
                  <a:pt x="3202" y="716"/>
                  <a:pt x="3202" y="160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D0E427E0-FC71-4FDD-BA1E-9F84599D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5763" y="4443904"/>
            <a:ext cx="698881" cy="697586"/>
          </a:xfrm>
          <a:custGeom>
            <a:avLst/>
            <a:gdLst>
              <a:gd name="T0" fmla="*/ 308642417 w 2380"/>
              <a:gd name="T1" fmla="*/ 153814506 h 2379"/>
              <a:gd name="T2" fmla="*/ 154256374 w 2380"/>
              <a:gd name="T3" fmla="*/ 307629012 h 2379"/>
              <a:gd name="T4" fmla="*/ 0 w 2380"/>
              <a:gd name="T5" fmla="*/ 153814506 h 2379"/>
              <a:gd name="T6" fmla="*/ 154256374 w 2380"/>
              <a:gd name="T7" fmla="*/ 0 h 2379"/>
              <a:gd name="T8" fmla="*/ 308642417 w 2380"/>
              <a:gd name="T9" fmla="*/ 153814506 h 2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80" h="2379">
                <a:moveTo>
                  <a:pt x="2379" y="1189"/>
                </a:moveTo>
                <a:cubicBezTo>
                  <a:pt x="2379" y="1846"/>
                  <a:pt x="1846" y="2378"/>
                  <a:pt x="1189" y="2378"/>
                </a:cubicBezTo>
                <a:cubicBezTo>
                  <a:pt x="533" y="2378"/>
                  <a:pt x="0" y="1846"/>
                  <a:pt x="0" y="1189"/>
                </a:cubicBezTo>
                <a:cubicBezTo>
                  <a:pt x="0" y="532"/>
                  <a:pt x="533" y="0"/>
                  <a:pt x="1189" y="0"/>
                </a:cubicBezTo>
                <a:cubicBezTo>
                  <a:pt x="1846" y="0"/>
                  <a:pt x="2379" y="532"/>
                  <a:pt x="2379" y="118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083719D6-9728-41DD-B765-A2CB0EE5C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481" y="4908931"/>
            <a:ext cx="1570114" cy="1570115"/>
          </a:xfrm>
          <a:custGeom>
            <a:avLst/>
            <a:gdLst>
              <a:gd name="T0" fmla="*/ 377868307 w 2913"/>
              <a:gd name="T1" fmla="*/ 188934514 h 2913"/>
              <a:gd name="T2" fmla="*/ 188933973 w 2913"/>
              <a:gd name="T3" fmla="*/ 377869027 h 2913"/>
              <a:gd name="T4" fmla="*/ 0 w 2913"/>
              <a:gd name="T5" fmla="*/ 188934514 h 2913"/>
              <a:gd name="T6" fmla="*/ 188933973 w 2913"/>
              <a:gd name="T7" fmla="*/ 0 h 2913"/>
              <a:gd name="T8" fmla="*/ 377868307 w 2913"/>
              <a:gd name="T9" fmla="*/ 188934514 h 2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3" h="2913">
                <a:moveTo>
                  <a:pt x="2912" y="1456"/>
                </a:moveTo>
                <a:cubicBezTo>
                  <a:pt x="2912" y="2260"/>
                  <a:pt x="2260" y="2912"/>
                  <a:pt x="1456" y="2912"/>
                </a:cubicBezTo>
                <a:cubicBezTo>
                  <a:pt x="652" y="2912"/>
                  <a:pt x="0" y="2260"/>
                  <a:pt x="0" y="1456"/>
                </a:cubicBezTo>
                <a:cubicBezTo>
                  <a:pt x="0" y="652"/>
                  <a:pt x="652" y="0"/>
                  <a:pt x="1456" y="0"/>
                </a:cubicBezTo>
                <a:cubicBezTo>
                  <a:pt x="2260" y="0"/>
                  <a:pt x="2912" y="652"/>
                  <a:pt x="2912" y="14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" name="TextBox 98">
            <a:extLst>
              <a:ext uri="{FF2B5EF4-FFF2-40B4-BE49-F238E27FC236}">
                <a16:creationId xmlns:a16="http://schemas.microsoft.com/office/drawing/2014/main" id="{3EAA0445-0513-42A7-9EAE-9033B9DAD077}"/>
              </a:ext>
            </a:extLst>
          </p:cNvPr>
          <p:cNvSpPr txBox="1"/>
          <p:nvPr/>
        </p:nvSpPr>
        <p:spPr>
          <a:xfrm>
            <a:off x="3444895" y="3623737"/>
            <a:ext cx="145745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s-ES_tradnl" sz="1600" b="1" dirty="0">
                <a:solidFill>
                  <a:schemeClr val="bg1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Recaudación</a:t>
            </a:r>
          </a:p>
        </p:txBody>
      </p:sp>
      <p:sp>
        <p:nvSpPr>
          <p:cNvPr id="30" name="TextBox 98">
            <a:extLst>
              <a:ext uri="{FF2B5EF4-FFF2-40B4-BE49-F238E27FC236}">
                <a16:creationId xmlns:a16="http://schemas.microsoft.com/office/drawing/2014/main" id="{D28F0D86-DF41-46BB-9F97-A92EC91D3543}"/>
              </a:ext>
            </a:extLst>
          </p:cNvPr>
          <p:cNvSpPr txBox="1"/>
          <p:nvPr/>
        </p:nvSpPr>
        <p:spPr>
          <a:xfrm>
            <a:off x="5767233" y="5161974"/>
            <a:ext cx="189744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600" b="1" dirty="0">
                <a:solidFill>
                  <a:schemeClr val="bg1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Acuerdo de voluntades</a:t>
            </a:r>
          </a:p>
        </p:txBody>
      </p:sp>
      <p:sp>
        <p:nvSpPr>
          <p:cNvPr id="32" name="Shape 2799">
            <a:extLst>
              <a:ext uri="{FF2B5EF4-FFF2-40B4-BE49-F238E27FC236}">
                <a16:creationId xmlns:a16="http://schemas.microsoft.com/office/drawing/2014/main" id="{B4AF4BE7-B705-438B-9548-E539B22704DC}"/>
              </a:ext>
            </a:extLst>
          </p:cNvPr>
          <p:cNvSpPr>
            <a:spLocks noChangeAspect="1"/>
          </p:cNvSpPr>
          <p:nvPr/>
        </p:nvSpPr>
        <p:spPr>
          <a:xfrm>
            <a:off x="4216420" y="4095295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8" name="TextBox 98">
            <a:extLst>
              <a:ext uri="{FF2B5EF4-FFF2-40B4-BE49-F238E27FC236}">
                <a16:creationId xmlns:a16="http://schemas.microsoft.com/office/drawing/2014/main" id="{BED04641-4302-4147-A11D-AFC9BD1589C2}"/>
              </a:ext>
            </a:extLst>
          </p:cNvPr>
          <p:cNvSpPr txBox="1"/>
          <p:nvPr/>
        </p:nvSpPr>
        <p:spPr>
          <a:xfrm>
            <a:off x="7374752" y="3058318"/>
            <a:ext cx="9971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s-ES_tradnl" sz="1600" b="1" dirty="0">
                <a:solidFill>
                  <a:schemeClr val="bg1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Fórmula</a:t>
            </a:r>
          </a:p>
        </p:txBody>
      </p:sp>
      <p:sp>
        <p:nvSpPr>
          <p:cNvPr id="33" name="Shape 2752">
            <a:extLst>
              <a:ext uri="{FF2B5EF4-FFF2-40B4-BE49-F238E27FC236}">
                <a16:creationId xmlns:a16="http://schemas.microsoft.com/office/drawing/2014/main" id="{542DEEF0-493C-4DC5-9797-E50CA6155490}"/>
              </a:ext>
            </a:extLst>
          </p:cNvPr>
          <p:cNvSpPr>
            <a:spLocks noChangeAspect="1"/>
          </p:cNvSpPr>
          <p:nvPr/>
        </p:nvSpPr>
        <p:spPr>
          <a:xfrm>
            <a:off x="7759045" y="3373789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7673"/>
                </a:moveTo>
                <a:cubicBezTo>
                  <a:pt x="12269" y="17673"/>
                  <a:pt x="12000" y="17892"/>
                  <a:pt x="12000" y="18164"/>
                </a:cubicBezTo>
                <a:cubicBezTo>
                  <a:pt x="12000" y="18435"/>
                  <a:pt x="12269" y="18655"/>
                  <a:pt x="12600" y="18655"/>
                </a:cubicBezTo>
                <a:cubicBezTo>
                  <a:pt x="12931" y="18655"/>
                  <a:pt x="13200" y="18435"/>
                  <a:pt x="13200" y="18164"/>
                </a:cubicBezTo>
                <a:cubicBezTo>
                  <a:pt x="13200" y="17892"/>
                  <a:pt x="12931" y="17673"/>
                  <a:pt x="12600" y="17673"/>
                </a:cubicBezTo>
                <a:moveTo>
                  <a:pt x="10800" y="13745"/>
                </a:moveTo>
                <a:cubicBezTo>
                  <a:pt x="10138" y="13745"/>
                  <a:pt x="9600" y="14186"/>
                  <a:pt x="9600" y="14727"/>
                </a:cubicBezTo>
                <a:cubicBezTo>
                  <a:pt x="9600" y="15269"/>
                  <a:pt x="10138" y="15709"/>
                  <a:pt x="10800" y="15709"/>
                </a:cubicBezTo>
                <a:cubicBezTo>
                  <a:pt x="11462" y="15709"/>
                  <a:pt x="12000" y="15269"/>
                  <a:pt x="12000" y="14727"/>
                </a:cubicBezTo>
                <a:cubicBezTo>
                  <a:pt x="12000" y="14186"/>
                  <a:pt x="11462" y="13745"/>
                  <a:pt x="10800" y="13745"/>
                </a:cubicBezTo>
                <a:moveTo>
                  <a:pt x="12600" y="10800"/>
                </a:moveTo>
                <a:cubicBezTo>
                  <a:pt x="12269" y="10800"/>
                  <a:pt x="12000" y="10580"/>
                  <a:pt x="12000" y="10309"/>
                </a:cubicBezTo>
                <a:cubicBezTo>
                  <a:pt x="12000" y="10038"/>
                  <a:pt x="12269" y="9818"/>
                  <a:pt x="12600" y="9818"/>
                </a:cubicBezTo>
                <a:cubicBezTo>
                  <a:pt x="12931" y="9818"/>
                  <a:pt x="13200" y="10038"/>
                  <a:pt x="13200" y="10309"/>
                </a:cubicBezTo>
                <a:cubicBezTo>
                  <a:pt x="13200" y="10580"/>
                  <a:pt x="12931" y="10800"/>
                  <a:pt x="12600" y="10800"/>
                </a:cubicBezTo>
                <a:moveTo>
                  <a:pt x="12600" y="8836"/>
                </a:moveTo>
                <a:cubicBezTo>
                  <a:pt x="11606" y="8836"/>
                  <a:pt x="10800" y="9496"/>
                  <a:pt x="10800" y="10309"/>
                </a:cubicBezTo>
                <a:cubicBezTo>
                  <a:pt x="10800" y="11123"/>
                  <a:pt x="11606" y="11782"/>
                  <a:pt x="12600" y="11782"/>
                </a:cubicBezTo>
                <a:cubicBezTo>
                  <a:pt x="13594" y="11782"/>
                  <a:pt x="14400" y="11123"/>
                  <a:pt x="14400" y="10309"/>
                </a:cubicBezTo>
                <a:cubicBezTo>
                  <a:pt x="14400" y="9496"/>
                  <a:pt x="13594" y="8836"/>
                  <a:pt x="12600" y="8836"/>
                </a:cubicBezTo>
                <a:moveTo>
                  <a:pt x="17760" y="20618"/>
                </a:moveTo>
                <a:lnTo>
                  <a:pt x="3840" y="20618"/>
                </a:lnTo>
                <a:cubicBezTo>
                  <a:pt x="2134" y="19151"/>
                  <a:pt x="1200" y="17248"/>
                  <a:pt x="1200" y="15218"/>
                </a:cubicBezTo>
                <a:cubicBezTo>
                  <a:pt x="1200" y="12593"/>
                  <a:pt x="2796" y="10152"/>
                  <a:pt x="5468" y="8688"/>
                </a:cubicBezTo>
                <a:cubicBezTo>
                  <a:pt x="5800" y="8506"/>
                  <a:pt x="6000" y="8199"/>
                  <a:pt x="6000" y="7872"/>
                </a:cubicBezTo>
                <a:lnTo>
                  <a:pt x="6000" y="6529"/>
                </a:lnTo>
                <a:cubicBezTo>
                  <a:pt x="6729" y="6758"/>
                  <a:pt x="7567" y="6924"/>
                  <a:pt x="8484" y="6924"/>
                </a:cubicBezTo>
                <a:cubicBezTo>
                  <a:pt x="9499" y="6924"/>
                  <a:pt x="10603" y="6723"/>
                  <a:pt x="11748" y="6188"/>
                </a:cubicBezTo>
                <a:cubicBezTo>
                  <a:pt x="13252" y="5485"/>
                  <a:pt x="14575" y="5306"/>
                  <a:pt x="15600" y="5323"/>
                </a:cubicBezTo>
                <a:lnTo>
                  <a:pt x="15600" y="7872"/>
                </a:lnTo>
                <a:cubicBezTo>
                  <a:pt x="15600" y="8199"/>
                  <a:pt x="15800" y="8506"/>
                  <a:pt x="16132" y="8688"/>
                </a:cubicBezTo>
                <a:cubicBezTo>
                  <a:pt x="18804" y="10152"/>
                  <a:pt x="20400" y="12593"/>
                  <a:pt x="20400" y="15218"/>
                </a:cubicBezTo>
                <a:cubicBezTo>
                  <a:pt x="20400" y="17248"/>
                  <a:pt x="19466" y="19151"/>
                  <a:pt x="17760" y="20618"/>
                </a:cubicBezTo>
                <a:moveTo>
                  <a:pt x="15600" y="2945"/>
                </a:moveTo>
                <a:lnTo>
                  <a:pt x="15600" y="4340"/>
                </a:lnTo>
                <a:cubicBezTo>
                  <a:pt x="14391" y="4322"/>
                  <a:pt x="12860" y="4538"/>
                  <a:pt x="11152" y="5336"/>
                </a:cubicBezTo>
                <a:cubicBezTo>
                  <a:pt x="9163" y="6265"/>
                  <a:pt x="7312" y="5965"/>
                  <a:pt x="6000" y="5473"/>
                </a:cubicBezTo>
                <a:lnTo>
                  <a:pt x="6000" y="2945"/>
                </a:lnTo>
                <a:cubicBezTo>
                  <a:pt x="6000" y="2945"/>
                  <a:pt x="15600" y="2945"/>
                  <a:pt x="15600" y="2945"/>
                </a:cubicBezTo>
                <a:close/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00" y="7872"/>
                </a:moveTo>
                <a:lnTo>
                  <a:pt x="16800" y="2945"/>
                </a:ln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800" y="2945"/>
                </a:lnTo>
                <a:lnTo>
                  <a:pt x="4800" y="7872"/>
                </a:lnTo>
                <a:cubicBezTo>
                  <a:pt x="1906" y="9457"/>
                  <a:pt x="0" y="12155"/>
                  <a:pt x="0" y="15218"/>
                </a:cubicBezTo>
                <a:cubicBezTo>
                  <a:pt x="0" y="17730"/>
                  <a:pt x="1286" y="19991"/>
                  <a:pt x="3342" y="21600"/>
                </a:cubicBezTo>
                <a:lnTo>
                  <a:pt x="18258" y="21600"/>
                </a:lnTo>
                <a:cubicBezTo>
                  <a:pt x="20313" y="19991"/>
                  <a:pt x="21600" y="17730"/>
                  <a:pt x="21600" y="15218"/>
                </a:cubicBezTo>
                <a:cubicBezTo>
                  <a:pt x="21600" y="12155"/>
                  <a:pt x="19693" y="9457"/>
                  <a:pt x="16800" y="7872"/>
                </a:cubicBezTo>
                <a:moveTo>
                  <a:pt x="16200" y="15709"/>
                </a:moveTo>
                <a:cubicBezTo>
                  <a:pt x="15869" y="15709"/>
                  <a:pt x="15600" y="15929"/>
                  <a:pt x="15600" y="16200"/>
                </a:cubicBezTo>
                <a:cubicBezTo>
                  <a:pt x="15600" y="16471"/>
                  <a:pt x="15869" y="16691"/>
                  <a:pt x="16200" y="16691"/>
                </a:cubicBezTo>
                <a:cubicBezTo>
                  <a:pt x="16531" y="16691"/>
                  <a:pt x="16800" y="16471"/>
                  <a:pt x="16800" y="16200"/>
                </a:cubicBezTo>
                <a:cubicBezTo>
                  <a:pt x="16800" y="15929"/>
                  <a:pt x="16531" y="15709"/>
                  <a:pt x="16200" y="15709"/>
                </a:cubicBezTo>
                <a:moveTo>
                  <a:pt x="7800" y="11782"/>
                </a:moveTo>
                <a:cubicBezTo>
                  <a:pt x="7469" y="11782"/>
                  <a:pt x="7200" y="12001"/>
                  <a:pt x="7200" y="12273"/>
                </a:cubicBezTo>
                <a:cubicBezTo>
                  <a:pt x="7200" y="12544"/>
                  <a:pt x="7469" y="12764"/>
                  <a:pt x="7800" y="12764"/>
                </a:cubicBezTo>
                <a:cubicBezTo>
                  <a:pt x="8131" y="12764"/>
                  <a:pt x="8400" y="12544"/>
                  <a:pt x="8400" y="12273"/>
                </a:cubicBezTo>
                <a:cubicBezTo>
                  <a:pt x="8400" y="12001"/>
                  <a:pt x="8131" y="11782"/>
                  <a:pt x="7800" y="11782"/>
                </a:cubicBezTo>
                <a:moveTo>
                  <a:pt x="6000" y="15709"/>
                </a:moveTo>
                <a:cubicBezTo>
                  <a:pt x="5338" y="15709"/>
                  <a:pt x="4800" y="16149"/>
                  <a:pt x="4800" y="16691"/>
                </a:cubicBezTo>
                <a:cubicBezTo>
                  <a:pt x="4800" y="17233"/>
                  <a:pt x="5338" y="17673"/>
                  <a:pt x="6000" y="17673"/>
                </a:cubicBezTo>
                <a:cubicBezTo>
                  <a:pt x="6662" y="17673"/>
                  <a:pt x="7200" y="17233"/>
                  <a:pt x="7200" y="16691"/>
                </a:cubicBezTo>
                <a:cubicBezTo>
                  <a:pt x="7200" y="16149"/>
                  <a:pt x="6662" y="15709"/>
                  <a:pt x="6000" y="157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7" name="TextBox 98">
            <a:extLst>
              <a:ext uri="{FF2B5EF4-FFF2-40B4-BE49-F238E27FC236}">
                <a16:creationId xmlns:a16="http://schemas.microsoft.com/office/drawing/2014/main" id="{02786CE0-0C41-46D0-A52F-D1698A2C9132}"/>
              </a:ext>
            </a:extLst>
          </p:cNvPr>
          <p:cNvSpPr txBox="1"/>
          <p:nvPr/>
        </p:nvSpPr>
        <p:spPr>
          <a:xfrm>
            <a:off x="5349828" y="1679814"/>
            <a:ext cx="139974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s-ES_tradnl" sz="1600" b="1" dirty="0">
                <a:solidFill>
                  <a:schemeClr val="bg1"/>
                </a:solidFill>
                <a:latin typeface="Avenir Next" panose="020B0503020202020204" pitchFamily="34" charset="0"/>
                <a:ea typeface="League Spartan" charset="0"/>
                <a:cs typeface="Poppins SemiBold" pitchFamily="2" charset="77"/>
              </a:rPr>
              <a:t>Gobernanza</a:t>
            </a:r>
          </a:p>
        </p:txBody>
      </p:sp>
      <p:sp>
        <p:nvSpPr>
          <p:cNvPr id="34" name="Shape 2849">
            <a:extLst>
              <a:ext uri="{FF2B5EF4-FFF2-40B4-BE49-F238E27FC236}">
                <a16:creationId xmlns:a16="http://schemas.microsoft.com/office/drawing/2014/main" id="{D0CF39EF-492E-458F-9CC8-EF9D607F1FE5}"/>
              </a:ext>
            </a:extLst>
          </p:cNvPr>
          <p:cNvSpPr>
            <a:spLocks noChangeAspect="1"/>
          </p:cNvSpPr>
          <p:nvPr/>
        </p:nvSpPr>
        <p:spPr>
          <a:xfrm>
            <a:off x="5910031" y="2015955"/>
            <a:ext cx="279328" cy="24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3421" y="20466"/>
                </a:moveTo>
                <a:lnTo>
                  <a:pt x="12630" y="20221"/>
                </a:lnTo>
                <a:cubicBezTo>
                  <a:pt x="13305" y="19604"/>
                  <a:pt x="13745" y="18664"/>
                  <a:pt x="13745" y="17589"/>
                </a:cubicBezTo>
                <a:cubicBezTo>
                  <a:pt x="13745" y="16189"/>
                  <a:pt x="13013" y="14988"/>
                  <a:pt x="11967" y="14465"/>
                </a:cubicBezTo>
                <a:lnTo>
                  <a:pt x="11702" y="15585"/>
                </a:lnTo>
                <a:cubicBezTo>
                  <a:pt x="12330" y="15964"/>
                  <a:pt x="12764" y="16715"/>
                  <a:pt x="12764" y="17589"/>
                </a:cubicBezTo>
                <a:cubicBezTo>
                  <a:pt x="12764" y="18299"/>
                  <a:pt x="12477" y="18923"/>
                  <a:pt x="12035" y="19336"/>
                </a:cubicBezTo>
                <a:lnTo>
                  <a:pt x="12296" y="18213"/>
                </a:lnTo>
                <a:cubicBezTo>
                  <a:pt x="12327" y="18073"/>
                  <a:pt x="12314" y="17918"/>
                  <a:pt x="12246" y="17782"/>
                </a:cubicBezTo>
                <a:cubicBezTo>
                  <a:pt x="12111" y="17511"/>
                  <a:pt x="11811" y="17418"/>
                  <a:pt x="11576" y="17574"/>
                </a:cubicBezTo>
                <a:cubicBezTo>
                  <a:pt x="11459" y="17653"/>
                  <a:pt x="11380" y="17779"/>
                  <a:pt x="11347" y="17920"/>
                </a:cubicBezTo>
                <a:lnTo>
                  <a:pt x="10808" y="20244"/>
                </a:lnTo>
                <a:cubicBezTo>
                  <a:pt x="10776" y="20384"/>
                  <a:pt x="10789" y="20539"/>
                  <a:pt x="10857" y="20675"/>
                </a:cubicBezTo>
                <a:cubicBezTo>
                  <a:pt x="10920" y="20802"/>
                  <a:pt x="11021" y="20885"/>
                  <a:pt x="11133" y="20927"/>
                </a:cubicBezTo>
                <a:lnTo>
                  <a:pt x="11126" y="20956"/>
                </a:lnTo>
                <a:cubicBezTo>
                  <a:pt x="11142" y="20954"/>
                  <a:pt x="11158" y="20948"/>
                  <a:pt x="11173" y="20945"/>
                </a:cubicBezTo>
                <a:lnTo>
                  <a:pt x="13166" y="21562"/>
                </a:lnTo>
                <a:cubicBezTo>
                  <a:pt x="13288" y="21600"/>
                  <a:pt x="13422" y="21584"/>
                  <a:pt x="13539" y="21506"/>
                </a:cubicBezTo>
                <a:cubicBezTo>
                  <a:pt x="13774" y="21350"/>
                  <a:pt x="13855" y="21002"/>
                  <a:pt x="13719" y="20730"/>
                </a:cubicBezTo>
                <a:cubicBezTo>
                  <a:pt x="13651" y="20595"/>
                  <a:pt x="13542" y="20503"/>
                  <a:pt x="13421" y="20466"/>
                </a:cubicBezTo>
                <a:moveTo>
                  <a:pt x="18634" y="7273"/>
                </a:moveTo>
                <a:cubicBezTo>
                  <a:pt x="18643" y="7119"/>
                  <a:pt x="18655" y="6966"/>
                  <a:pt x="18655" y="6809"/>
                </a:cubicBezTo>
                <a:cubicBezTo>
                  <a:pt x="18655" y="3049"/>
                  <a:pt x="16017" y="0"/>
                  <a:pt x="12764" y="0"/>
                </a:cubicBezTo>
                <a:cubicBezTo>
                  <a:pt x="10499" y="0"/>
                  <a:pt x="8536" y="1479"/>
                  <a:pt x="7550" y="3645"/>
                </a:cubicBezTo>
                <a:cubicBezTo>
                  <a:pt x="7185" y="3492"/>
                  <a:pt x="6793" y="3404"/>
                  <a:pt x="6382" y="3404"/>
                </a:cubicBezTo>
                <a:cubicBezTo>
                  <a:pt x="4484" y="3404"/>
                  <a:pt x="2945" y="5183"/>
                  <a:pt x="2945" y="7376"/>
                </a:cubicBezTo>
                <a:cubicBezTo>
                  <a:pt x="2945" y="7662"/>
                  <a:pt x="2973" y="7940"/>
                  <a:pt x="3022" y="8208"/>
                </a:cubicBezTo>
                <a:cubicBezTo>
                  <a:pt x="1267" y="8884"/>
                  <a:pt x="0" y="10794"/>
                  <a:pt x="0" y="13050"/>
                </a:cubicBezTo>
                <a:cubicBezTo>
                  <a:pt x="0" y="15871"/>
                  <a:pt x="1978" y="18157"/>
                  <a:pt x="4418" y="18157"/>
                </a:cubicBezTo>
                <a:lnTo>
                  <a:pt x="6382" y="18157"/>
                </a:lnTo>
                <a:cubicBezTo>
                  <a:pt x="6653" y="18157"/>
                  <a:pt x="6873" y="17903"/>
                  <a:pt x="6873" y="17589"/>
                </a:cubicBezTo>
                <a:cubicBezTo>
                  <a:pt x="6873" y="17276"/>
                  <a:pt x="6653" y="17022"/>
                  <a:pt x="6382" y="17022"/>
                </a:cubicBezTo>
                <a:lnTo>
                  <a:pt x="4418" y="17022"/>
                </a:lnTo>
                <a:cubicBezTo>
                  <a:pt x="2524" y="17022"/>
                  <a:pt x="982" y="15240"/>
                  <a:pt x="982" y="13050"/>
                </a:cubicBezTo>
                <a:cubicBezTo>
                  <a:pt x="982" y="11339"/>
                  <a:pt x="1926" y="9826"/>
                  <a:pt x="3333" y="9284"/>
                </a:cubicBezTo>
                <a:lnTo>
                  <a:pt x="4165" y="8964"/>
                </a:lnTo>
                <a:lnTo>
                  <a:pt x="3982" y="7971"/>
                </a:lnTo>
                <a:cubicBezTo>
                  <a:pt x="3946" y="7773"/>
                  <a:pt x="3927" y="7572"/>
                  <a:pt x="3927" y="7376"/>
                </a:cubicBezTo>
                <a:cubicBezTo>
                  <a:pt x="3927" y="5812"/>
                  <a:pt x="5028" y="4539"/>
                  <a:pt x="6382" y="4539"/>
                </a:cubicBezTo>
                <a:cubicBezTo>
                  <a:pt x="6661" y="4539"/>
                  <a:pt x="6942" y="4597"/>
                  <a:pt x="7215" y="4712"/>
                </a:cubicBezTo>
                <a:lnTo>
                  <a:pt x="8019" y="5049"/>
                </a:lnTo>
                <a:lnTo>
                  <a:pt x="8418" y="4173"/>
                </a:lnTo>
                <a:cubicBezTo>
                  <a:pt x="9272" y="2299"/>
                  <a:pt x="10937" y="1135"/>
                  <a:pt x="12764" y="1135"/>
                </a:cubicBezTo>
                <a:cubicBezTo>
                  <a:pt x="15470" y="1135"/>
                  <a:pt x="17673" y="3680"/>
                  <a:pt x="17673" y="6809"/>
                </a:cubicBezTo>
                <a:cubicBezTo>
                  <a:pt x="17673" y="6908"/>
                  <a:pt x="17666" y="7005"/>
                  <a:pt x="17660" y="7102"/>
                </a:cubicBezTo>
                <a:lnTo>
                  <a:pt x="17655" y="7199"/>
                </a:lnTo>
                <a:lnTo>
                  <a:pt x="17610" y="7998"/>
                </a:lnTo>
                <a:lnTo>
                  <a:pt x="18245" y="8315"/>
                </a:lnTo>
                <a:cubicBezTo>
                  <a:pt x="19687" y="9034"/>
                  <a:pt x="20618" y="10670"/>
                  <a:pt x="20618" y="12483"/>
                </a:cubicBezTo>
                <a:cubicBezTo>
                  <a:pt x="20618" y="14986"/>
                  <a:pt x="18856" y="17022"/>
                  <a:pt x="16691" y="17022"/>
                </a:cubicBezTo>
                <a:lnTo>
                  <a:pt x="15218" y="17022"/>
                </a:lnTo>
                <a:cubicBezTo>
                  <a:pt x="14947" y="17022"/>
                  <a:pt x="14727" y="17276"/>
                  <a:pt x="14727" y="17589"/>
                </a:cubicBezTo>
                <a:cubicBezTo>
                  <a:pt x="14727" y="17903"/>
                  <a:pt x="14947" y="18157"/>
                  <a:pt x="15218" y="18157"/>
                </a:cubicBezTo>
                <a:lnTo>
                  <a:pt x="16691" y="18157"/>
                </a:lnTo>
                <a:cubicBezTo>
                  <a:pt x="19402" y="18157"/>
                  <a:pt x="21600" y="15617"/>
                  <a:pt x="21600" y="12483"/>
                </a:cubicBezTo>
                <a:cubicBezTo>
                  <a:pt x="21600" y="10147"/>
                  <a:pt x="20378" y="8143"/>
                  <a:pt x="18634" y="7273"/>
                </a:cubicBezTo>
                <a:moveTo>
                  <a:pt x="10773" y="14522"/>
                </a:moveTo>
                <a:cubicBezTo>
                  <a:pt x="10711" y="14398"/>
                  <a:pt x="10613" y="14316"/>
                  <a:pt x="10504" y="14274"/>
                </a:cubicBezTo>
                <a:lnTo>
                  <a:pt x="10517" y="14218"/>
                </a:lnTo>
                <a:cubicBezTo>
                  <a:pt x="10484" y="14221"/>
                  <a:pt x="10451" y="14231"/>
                  <a:pt x="10418" y="14240"/>
                </a:cubicBezTo>
                <a:lnTo>
                  <a:pt x="8463" y="13634"/>
                </a:lnTo>
                <a:lnTo>
                  <a:pt x="8463" y="13635"/>
                </a:lnTo>
                <a:cubicBezTo>
                  <a:pt x="8343" y="13598"/>
                  <a:pt x="8209" y="13613"/>
                  <a:pt x="8091" y="13692"/>
                </a:cubicBezTo>
                <a:cubicBezTo>
                  <a:pt x="7856" y="13848"/>
                  <a:pt x="7776" y="14195"/>
                  <a:pt x="7911" y="14466"/>
                </a:cubicBezTo>
                <a:cubicBezTo>
                  <a:pt x="7979" y="14602"/>
                  <a:pt x="8088" y="14693"/>
                  <a:pt x="8210" y="14731"/>
                </a:cubicBezTo>
                <a:lnTo>
                  <a:pt x="8965" y="14964"/>
                </a:lnTo>
                <a:cubicBezTo>
                  <a:pt x="8292" y="15580"/>
                  <a:pt x="7855" y="16518"/>
                  <a:pt x="7855" y="17589"/>
                </a:cubicBezTo>
                <a:cubicBezTo>
                  <a:pt x="7855" y="19007"/>
                  <a:pt x="8604" y="20220"/>
                  <a:pt x="9671" y="20732"/>
                </a:cubicBezTo>
                <a:lnTo>
                  <a:pt x="9934" y="19617"/>
                </a:lnTo>
                <a:cubicBezTo>
                  <a:pt x="9286" y="19246"/>
                  <a:pt x="8836" y="18482"/>
                  <a:pt x="8836" y="17589"/>
                </a:cubicBezTo>
                <a:cubicBezTo>
                  <a:pt x="8836" y="16857"/>
                  <a:pt x="9142" y="16215"/>
                  <a:pt x="9609" y="15802"/>
                </a:cubicBezTo>
                <a:lnTo>
                  <a:pt x="9335" y="16984"/>
                </a:lnTo>
                <a:cubicBezTo>
                  <a:pt x="9303" y="17124"/>
                  <a:pt x="9317" y="17279"/>
                  <a:pt x="9384" y="17415"/>
                </a:cubicBezTo>
                <a:cubicBezTo>
                  <a:pt x="9520" y="17686"/>
                  <a:pt x="9820" y="17779"/>
                  <a:pt x="10055" y="17623"/>
                </a:cubicBezTo>
                <a:cubicBezTo>
                  <a:pt x="10172" y="17544"/>
                  <a:pt x="10251" y="17418"/>
                  <a:pt x="10283" y="17278"/>
                </a:cubicBezTo>
                <a:lnTo>
                  <a:pt x="10823" y="14952"/>
                </a:lnTo>
                <a:cubicBezTo>
                  <a:pt x="10855" y="14812"/>
                  <a:pt x="10841" y="14658"/>
                  <a:pt x="10773" y="1452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F89BD2A-BF51-4EF3-A122-D6C1A89FB7A4}"/>
              </a:ext>
            </a:extLst>
          </p:cNvPr>
          <p:cNvGrpSpPr/>
          <p:nvPr/>
        </p:nvGrpSpPr>
        <p:grpSpPr>
          <a:xfrm>
            <a:off x="5568470" y="3419838"/>
            <a:ext cx="948933" cy="1032998"/>
            <a:chOff x="11086475" y="6348884"/>
            <a:chExt cx="2218020" cy="2414512"/>
          </a:xfrm>
          <a:solidFill>
            <a:schemeClr val="bg1">
              <a:lumMod val="85000"/>
            </a:schemeClr>
          </a:solidFill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8C28ACCC-A748-4C86-B663-4135CE4D1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6475" y="6348884"/>
              <a:ext cx="1062384" cy="2414512"/>
            </a:xfrm>
            <a:custGeom>
              <a:avLst/>
              <a:gdLst>
                <a:gd name="T0" fmla="*/ 503531 w 1406"/>
                <a:gd name="T1" fmla="*/ 61561 h 3197"/>
                <a:gd name="T2" fmla="*/ 498128 w 1406"/>
                <a:gd name="T3" fmla="*/ 38521 h 3197"/>
                <a:gd name="T4" fmla="*/ 440139 w 1406"/>
                <a:gd name="T5" fmla="*/ 0 h 3197"/>
                <a:gd name="T6" fmla="*/ 379269 w 1406"/>
                <a:gd name="T7" fmla="*/ 50401 h 3197"/>
                <a:gd name="T8" fmla="*/ 360179 w 1406"/>
                <a:gd name="T9" fmla="*/ 48601 h 3197"/>
                <a:gd name="T10" fmla="*/ 231595 w 1406"/>
                <a:gd name="T11" fmla="*/ 177123 h 3197"/>
                <a:gd name="T12" fmla="*/ 231955 w 1406"/>
                <a:gd name="T13" fmla="*/ 187563 h 3197"/>
                <a:gd name="T14" fmla="*/ 179009 w 1406"/>
                <a:gd name="T15" fmla="*/ 177123 h 3197"/>
                <a:gd name="T16" fmla="*/ 39260 w 1406"/>
                <a:gd name="T17" fmla="*/ 317165 h 3197"/>
                <a:gd name="T18" fmla="*/ 56908 w 1406"/>
                <a:gd name="T19" fmla="*/ 385206 h 3197"/>
                <a:gd name="T20" fmla="*/ 0 w 1406"/>
                <a:gd name="T21" fmla="*/ 502568 h 3197"/>
                <a:gd name="T22" fmla="*/ 70235 w 1406"/>
                <a:gd name="T23" fmla="*/ 629650 h 3197"/>
                <a:gd name="T24" fmla="*/ 39260 w 1406"/>
                <a:gd name="T25" fmla="*/ 717851 h 3197"/>
                <a:gd name="T26" fmla="*/ 115257 w 1406"/>
                <a:gd name="T27" fmla="*/ 842413 h 3197"/>
                <a:gd name="T28" fmla="*/ 114177 w 1406"/>
                <a:gd name="T29" fmla="*/ 857893 h 3197"/>
                <a:gd name="T30" fmla="*/ 218629 w 1406"/>
                <a:gd name="T31" fmla="*/ 993256 h 3197"/>
                <a:gd name="T32" fmla="*/ 339649 w 1406"/>
                <a:gd name="T33" fmla="*/ 1078937 h 3197"/>
                <a:gd name="T34" fmla="*/ 375307 w 1406"/>
                <a:gd name="T35" fmla="*/ 1073897 h 3197"/>
                <a:gd name="T36" fmla="*/ 440139 w 1406"/>
                <a:gd name="T37" fmla="*/ 1150578 h 3197"/>
                <a:gd name="T38" fmla="*/ 506052 w 1406"/>
                <a:gd name="T39" fmla="*/ 1094057 h 3197"/>
                <a:gd name="T40" fmla="*/ 503531 w 1406"/>
                <a:gd name="T41" fmla="*/ 61561 h 3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06" h="3197">
                  <a:moveTo>
                    <a:pt x="1398" y="171"/>
                  </a:moveTo>
                  <a:cubicBezTo>
                    <a:pt x="1395" y="148"/>
                    <a:pt x="1390" y="127"/>
                    <a:pt x="1383" y="107"/>
                  </a:cubicBezTo>
                  <a:cubicBezTo>
                    <a:pt x="1358" y="43"/>
                    <a:pt x="1311" y="0"/>
                    <a:pt x="1222" y="0"/>
                  </a:cubicBezTo>
                  <a:cubicBezTo>
                    <a:pt x="1121" y="0"/>
                    <a:pt x="1073" y="57"/>
                    <a:pt x="1053" y="140"/>
                  </a:cubicBezTo>
                  <a:cubicBezTo>
                    <a:pt x="1036" y="137"/>
                    <a:pt x="1018" y="135"/>
                    <a:pt x="1000" y="135"/>
                  </a:cubicBezTo>
                  <a:cubicBezTo>
                    <a:pt x="803" y="135"/>
                    <a:pt x="643" y="295"/>
                    <a:pt x="643" y="492"/>
                  </a:cubicBezTo>
                  <a:cubicBezTo>
                    <a:pt x="643" y="502"/>
                    <a:pt x="644" y="512"/>
                    <a:pt x="644" y="521"/>
                  </a:cubicBezTo>
                  <a:cubicBezTo>
                    <a:pt x="599" y="502"/>
                    <a:pt x="550" y="492"/>
                    <a:pt x="497" y="492"/>
                  </a:cubicBezTo>
                  <a:cubicBezTo>
                    <a:pt x="283" y="492"/>
                    <a:pt x="109" y="666"/>
                    <a:pt x="109" y="881"/>
                  </a:cubicBezTo>
                  <a:cubicBezTo>
                    <a:pt x="109" y="950"/>
                    <a:pt x="127" y="1014"/>
                    <a:pt x="158" y="1070"/>
                  </a:cubicBezTo>
                  <a:cubicBezTo>
                    <a:pt x="61" y="1146"/>
                    <a:pt x="0" y="1264"/>
                    <a:pt x="0" y="1396"/>
                  </a:cubicBezTo>
                  <a:cubicBezTo>
                    <a:pt x="0" y="1545"/>
                    <a:pt x="78" y="1675"/>
                    <a:pt x="195" y="1749"/>
                  </a:cubicBezTo>
                  <a:cubicBezTo>
                    <a:pt x="141" y="1816"/>
                    <a:pt x="109" y="1901"/>
                    <a:pt x="109" y="1994"/>
                  </a:cubicBezTo>
                  <a:cubicBezTo>
                    <a:pt x="109" y="2144"/>
                    <a:pt x="194" y="2275"/>
                    <a:pt x="320" y="2340"/>
                  </a:cubicBezTo>
                  <a:cubicBezTo>
                    <a:pt x="318" y="2354"/>
                    <a:pt x="317" y="2368"/>
                    <a:pt x="317" y="2383"/>
                  </a:cubicBezTo>
                  <a:cubicBezTo>
                    <a:pt x="317" y="2564"/>
                    <a:pt x="441" y="2715"/>
                    <a:pt x="607" y="2759"/>
                  </a:cubicBezTo>
                  <a:cubicBezTo>
                    <a:pt x="656" y="2898"/>
                    <a:pt x="788" y="2997"/>
                    <a:pt x="943" y="2997"/>
                  </a:cubicBezTo>
                  <a:cubicBezTo>
                    <a:pt x="978" y="2997"/>
                    <a:pt x="1011" y="2992"/>
                    <a:pt x="1042" y="2983"/>
                  </a:cubicBezTo>
                  <a:cubicBezTo>
                    <a:pt x="1050" y="3104"/>
                    <a:pt x="1093" y="3196"/>
                    <a:pt x="1222" y="3196"/>
                  </a:cubicBezTo>
                  <a:cubicBezTo>
                    <a:pt x="1405" y="3196"/>
                    <a:pt x="1402" y="3038"/>
                    <a:pt x="1405" y="3039"/>
                  </a:cubicBezTo>
                  <a:cubicBezTo>
                    <a:pt x="1405" y="3039"/>
                    <a:pt x="1401" y="171"/>
                    <a:pt x="1398" y="171"/>
                  </a:cubicBezTo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2152AFF9-94F4-45D6-9211-7EC74CFA3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5923" y="7001635"/>
              <a:ext cx="439607" cy="552840"/>
            </a:xfrm>
            <a:custGeom>
              <a:avLst/>
              <a:gdLst>
                <a:gd name="T0" fmla="*/ 209189 w 581"/>
                <a:gd name="T1" fmla="*/ 0 h 732"/>
                <a:gd name="T2" fmla="*/ 58429 w 581"/>
                <a:gd name="T3" fmla="*/ 263165 h 73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1" h="732">
                  <a:moveTo>
                    <a:pt x="580" y="0"/>
                  </a:moveTo>
                  <a:cubicBezTo>
                    <a:pt x="580" y="0"/>
                    <a:pt x="0" y="35"/>
                    <a:pt x="162" y="731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37F9581-A242-4983-B96B-5B20B11C9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9119" y="6678592"/>
              <a:ext cx="286411" cy="269759"/>
            </a:xfrm>
            <a:custGeom>
              <a:avLst/>
              <a:gdLst>
                <a:gd name="T0" fmla="*/ 0 w 379"/>
                <a:gd name="T1" fmla="*/ 40588 h 358"/>
                <a:gd name="T2" fmla="*/ 136165 w 379"/>
                <a:gd name="T3" fmla="*/ 128228 h 35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9" h="358">
                  <a:moveTo>
                    <a:pt x="0" y="113"/>
                  </a:moveTo>
                  <a:cubicBezTo>
                    <a:pt x="0" y="113"/>
                    <a:pt x="378" y="0"/>
                    <a:pt x="378" y="357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C8ECB080-7E6D-415D-8AA8-D9FAE1F87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2708" y="6718555"/>
              <a:ext cx="93250" cy="229794"/>
            </a:xfrm>
            <a:custGeom>
              <a:avLst/>
              <a:gdLst>
                <a:gd name="T0" fmla="*/ 0 w 125"/>
                <a:gd name="T1" fmla="*/ 0 h 303"/>
                <a:gd name="T2" fmla="*/ 44094 w 125"/>
                <a:gd name="T3" fmla="*/ 109175 h 30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5" h="303">
                  <a:moveTo>
                    <a:pt x="0" y="0"/>
                  </a:moveTo>
                  <a:cubicBezTo>
                    <a:pt x="0" y="0"/>
                    <a:pt x="0" y="171"/>
                    <a:pt x="124" y="302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80B90F68-5217-4D1E-AAF3-E685CDB9E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6368" y="7028279"/>
              <a:ext cx="559500" cy="163189"/>
            </a:xfrm>
            <a:custGeom>
              <a:avLst/>
              <a:gdLst>
                <a:gd name="T0" fmla="*/ 0 w 740"/>
                <a:gd name="T1" fmla="*/ 60142 h 216"/>
                <a:gd name="T2" fmla="*/ 149568 w 740"/>
                <a:gd name="T3" fmla="*/ 77428 h 216"/>
                <a:gd name="T4" fmla="*/ 266340 w 740"/>
                <a:gd name="T5" fmla="*/ 37093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0" h="216">
                  <a:moveTo>
                    <a:pt x="0" y="167"/>
                  </a:moveTo>
                  <a:cubicBezTo>
                    <a:pt x="210" y="0"/>
                    <a:pt x="415" y="215"/>
                    <a:pt x="415" y="215"/>
                  </a:cubicBezTo>
                  <a:cubicBezTo>
                    <a:pt x="415" y="215"/>
                    <a:pt x="458" y="24"/>
                    <a:pt x="739" y="103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52E3A71C-A1D9-476C-96A6-251ABD4D1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6261" y="7601100"/>
              <a:ext cx="296401" cy="546179"/>
            </a:xfrm>
            <a:custGeom>
              <a:avLst/>
              <a:gdLst>
                <a:gd name="T0" fmla="*/ 723 w 391"/>
                <a:gd name="T1" fmla="*/ 259989 h 722"/>
                <a:gd name="T2" fmla="*/ 101177 w 391"/>
                <a:gd name="T3" fmla="*/ 142796 h 722"/>
                <a:gd name="T4" fmla="*/ 140926 w 391"/>
                <a:gd name="T5" fmla="*/ 0 h 7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1" h="722">
                  <a:moveTo>
                    <a:pt x="2" y="721"/>
                  </a:moveTo>
                  <a:cubicBezTo>
                    <a:pt x="2" y="721"/>
                    <a:pt x="0" y="361"/>
                    <a:pt x="280" y="396"/>
                  </a:cubicBezTo>
                  <a:cubicBezTo>
                    <a:pt x="280" y="396"/>
                    <a:pt x="135" y="198"/>
                    <a:pt x="390" y="0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BEEAC948-1444-4CF0-B796-0ABAC07E1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6119" y="8147279"/>
              <a:ext cx="129883" cy="339697"/>
            </a:xfrm>
            <a:custGeom>
              <a:avLst/>
              <a:gdLst>
                <a:gd name="T0" fmla="*/ 61556 w 174"/>
                <a:gd name="T1" fmla="*/ 0 h 450"/>
                <a:gd name="T2" fmla="*/ 40207 w 174"/>
                <a:gd name="T3" fmla="*/ 161565 h 4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4" h="450">
                  <a:moveTo>
                    <a:pt x="173" y="0"/>
                  </a:moveTo>
                  <a:cubicBezTo>
                    <a:pt x="173" y="0"/>
                    <a:pt x="0" y="186"/>
                    <a:pt x="113" y="449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91B8916F-E723-4185-8AAD-2E574E03F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5869" y="8123968"/>
              <a:ext cx="379661" cy="226464"/>
            </a:xfrm>
            <a:custGeom>
              <a:avLst/>
              <a:gdLst>
                <a:gd name="T0" fmla="*/ 180615 w 503"/>
                <a:gd name="T1" fmla="*/ 11438 h 302"/>
                <a:gd name="T2" fmla="*/ 44614 w 503"/>
                <a:gd name="T3" fmla="*/ 91865 h 302"/>
                <a:gd name="T4" fmla="*/ 0 w 503"/>
                <a:gd name="T5" fmla="*/ 107593 h 3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3" h="302">
                  <a:moveTo>
                    <a:pt x="502" y="32"/>
                  </a:moveTo>
                  <a:cubicBezTo>
                    <a:pt x="238" y="0"/>
                    <a:pt x="124" y="257"/>
                    <a:pt x="124" y="257"/>
                  </a:cubicBezTo>
                  <a:cubicBezTo>
                    <a:pt x="124" y="257"/>
                    <a:pt x="54" y="226"/>
                    <a:pt x="0" y="301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237CAB4-B783-4E43-8AE1-ADA57E2A5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2797" y="7371306"/>
              <a:ext cx="336365" cy="186500"/>
            </a:xfrm>
            <a:custGeom>
              <a:avLst/>
              <a:gdLst>
                <a:gd name="T0" fmla="*/ 159977 w 445"/>
                <a:gd name="T1" fmla="*/ 0 h 249"/>
                <a:gd name="T2" fmla="*/ 0 w 445"/>
                <a:gd name="T3" fmla="*/ 0 h 24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5" h="249">
                  <a:moveTo>
                    <a:pt x="444" y="0"/>
                  </a:moveTo>
                  <a:cubicBezTo>
                    <a:pt x="444" y="0"/>
                    <a:pt x="176" y="248"/>
                    <a:pt x="0" y="0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4C01EC6C-0966-4645-BBFD-C8A656492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9163" y="7711003"/>
              <a:ext cx="336367" cy="166518"/>
            </a:xfrm>
            <a:custGeom>
              <a:avLst/>
              <a:gdLst>
                <a:gd name="T0" fmla="*/ 0 w 445"/>
                <a:gd name="T1" fmla="*/ 25256 h 220"/>
                <a:gd name="T2" fmla="*/ 159978 w 445"/>
                <a:gd name="T3" fmla="*/ 79014 h 2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5" h="220">
                  <a:moveTo>
                    <a:pt x="0" y="70"/>
                  </a:moveTo>
                  <a:cubicBezTo>
                    <a:pt x="0" y="70"/>
                    <a:pt x="277" y="0"/>
                    <a:pt x="444" y="219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6DF83033-3A23-4650-A1BD-87E74BEA0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2109" y="6348884"/>
              <a:ext cx="1062386" cy="2414512"/>
            </a:xfrm>
            <a:custGeom>
              <a:avLst/>
              <a:gdLst>
                <a:gd name="T0" fmla="*/ 2161 w 1406"/>
                <a:gd name="T1" fmla="*/ 61561 h 3197"/>
                <a:gd name="T2" fmla="*/ 7924 w 1406"/>
                <a:gd name="T3" fmla="*/ 38521 h 3197"/>
                <a:gd name="T4" fmla="*/ 65553 w 1406"/>
                <a:gd name="T5" fmla="*/ 0 h 3197"/>
                <a:gd name="T6" fmla="*/ 126783 w 1406"/>
                <a:gd name="T7" fmla="*/ 50401 h 3197"/>
                <a:gd name="T8" fmla="*/ 145873 w 1406"/>
                <a:gd name="T9" fmla="*/ 48601 h 3197"/>
                <a:gd name="T10" fmla="*/ 274457 w 1406"/>
                <a:gd name="T11" fmla="*/ 177123 h 3197"/>
                <a:gd name="T12" fmla="*/ 273737 w 1406"/>
                <a:gd name="T13" fmla="*/ 187563 h 3197"/>
                <a:gd name="T14" fmla="*/ 326683 w 1406"/>
                <a:gd name="T15" fmla="*/ 177123 h 3197"/>
                <a:gd name="T16" fmla="*/ 466793 w 1406"/>
                <a:gd name="T17" fmla="*/ 317165 h 3197"/>
                <a:gd name="T18" fmla="*/ 449144 w 1406"/>
                <a:gd name="T19" fmla="*/ 385206 h 3197"/>
                <a:gd name="T20" fmla="*/ 506053 w 1406"/>
                <a:gd name="T21" fmla="*/ 502568 h 3197"/>
                <a:gd name="T22" fmla="*/ 435818 w 1406"/>
                <a:gd name="T23" fmla="*/ 629650 h 3197"/>
                <a:gd name="T24" fmla="*/ 466793 w 1406"/>
                <a:gd name="T25" fmla="*/ 717851 h 3197"/>
                <a:gd name="T26" fmla="*/ 390795 w 1406"/>
                <a:gd name="T27" fmla="*/ 842413 h 3197"/>
                <a:gd name="T28" fmla="*/ 391876 w 1406"/>
                <a:gd name="T29" fmla="*/ 857893 h 3197"/>
                <a:gd name="T30" fmla="*/ 287063 w 1406"/>
                <a:gd name="T31" fmla="*/ 993256 h 3197"/>
                <a:gd name="T32" fmla="*/ 166403 w 1406"/>
                <a:gd name="T33" fmla="*/ 1078937 h 3197"/>
                <a:gd name="T34" fmla="*/ 130745 w 1406"/>
                <a:gd name="T35" fmla="*/ 1073897 h 3197"/>
                <a:gd name="T36" fmla="*/ 65553 w 1406"/>
                <a:gd name="T37" fmla="*/ 1150578 h 3197"/>
                <a:gd name="T38" fmla="*/ 0 w 1406"/>
                <a:gd name="T39" fmla="*/ 1094057 h 3197"/>
                <a:gd name="T40" fmla="*/ 2161 w 1406"/>
                <a:gd name="T41" fmla="*/ 61561 h 3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06" h="3197">
                  <a:moveTo>
                    <a:pt x="6" y="171"/>
                  </a:moveTo>
                  <a:cubicBezTo>
                    <a:pt x="10" y="148"/>
                    <a:pt x="15" y="127"/>
                    <a:pt x="22" y="107"/>
                  </a:cubicBezTo>
                  <a:cubicBezTo>
                    <a:pt x="47" y="43"/>
                    <a:pt x="94" y="0"/>
                    <a:pt x="182" y="0"/>
                  </a:cubicBezTo>
                  <a:cubicBezTo>
                    <a:pt x="283" y="0"/>
                    <a:pt x="332" y="57"/>
                    <a:pt x="352" y="140"/>
                  </a:cubicBezTo>
                  <a:cubicBezTo>
                    <a:pt x="369" y="137"/>
                    <a:pt x="387" y="135"/>
                    <a:pt x="405" y="135"/>
                  </a:cubicBezTo>
                  <a:cubicBezTo>
                    <a:pt x="602" y="135"/>
                    <a:pt x="762" y="295"/>
                    <a:pt x="762" y="492"/>
                  </a:cubicBezTo>
                  <a:cubicBezTo>
                    <a:pt x="762" y="502"/>
                    <a:pt x="761" y="512"/>
                    <a:pt x="760" y="521"/>
                  </a:cubicBezTo>
                  <a:cubicBezTo>
                    <a:pt x="806" y="502"/>
                    <a:pt x="855" y="492"/>
                    <a:pt x="907" y="492"/>
                  </a:cubicBezTo>
                  <a:cubicBezTo>
                    <a:pt x="1122" y="492"/>
                    <a:pt x="1296" y="666"/>
                    <a:pt x="1296" y="881"/>
                  </a:cubicBezTo>
                  <a:cubicBezTo>
                    <a:pt x="1296" y="950"/>
                    <a:pt x="1278" y="1014"/>
                    <a:pt x="1247" y="1070"/>
                  </a:cubicBezTo>
                  <a:cubicBezTo>
                    <a:pt x="1343" y="1146"/>
                    <a:pt x="1405" y="1264"/>
                    <a:pt x="1405" y="1396"/>
                  </a:cubicBezTo>
                  <a:cubicBezTo>
                    <a:pt x="1405" y="1545"/>
                    <a:pt x="1327" y="1675"/>
                    <a:pt x="1210" y="1749"/>
                  </a:cubicBezTo>
                  <a:cubicBezTo>
                    <a:pt x="1264" y="1816"/>
                    <a:pt x="1296" y="1901"/>
                    <a:pt x="1296" y="1994"/>
                  </a:cubicBezTo>
                  <a:cubicBezTo>
                    <a:pt x="1296" y="2144"/>
                    <a:pt x="1210" y="2275"/>
                    <a:pt x="1085" y="2340"/>
                  </a:cubicBezTo>
                  <a:cubicBezTo>
                    <a:pt x="1086" y="2354"/>
                    <a:pt x="1088" y="2368"/>
                    <a:pt x="1088" y="2383"/>
                  </a:cubicBezTo>
                  <a:cubicBezTo>
                    <a:pt x="1088" y="2564"/>
                    <a:pt x="964" y="2715"/>
                    <a:pt x="797" y="2759"/>
                  </a:cubicBezTo>
                  <a:cubicBezTo>
                    <a:pt x="748" y="2898"/>
                    <a:pt x="616" y="2997"/>
                    <a:pt x="462" y="2997"/>
                  </a:cubicBezTo>
                  <a:cubicBezTo>
                    <a:pt x="427" y="2997"/>
                    <a:pt x="394" y="2992"/>
                    <a:pt x="363" y="2983"/>
                  </a:cubicBezTo>
                  <a:cubicBezTo>
                    <a:pt x="354" y="3104"/>
                    <a:pt x="311" y="3196"/>
                    <a:pt x="182" y="3196"/>
                  </a:cubicBezTo>
                  <a:cubicBezTo>
                    <a:pt x="0" y="3196"/>
                    <a:pt x="3" y="3038"/>
                    <a:pt x="0" y="3039"/>
                  </a:cubicBezTo>
                  <a:cubicBezTo>
                    <a:pt x="0" y="3039"/>
                    <a:pt x="4" y="171"/>
                    <a:pt x="6" y="171"/>
                  </a:cubicBezTo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BF11874-7A69-43D4-AF68-ED29E7791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5442" y="7001635"/>
              <a:ext cx="439607" cy="552840"/>
            </a:xfrm>
            <a:custGeom>
              <a:avLst/>
              <a:gdLst>
                <a:gd name="T0" fmla="*/ 0 w 581"/>
                <a:gd name="T1" fmla="*/ 0 h 732"/>
                <a:gd name="T2" fmla="*/ 150761 w 581"/>
                <a:gd name="T3" fmla="*/ 263165 h 73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1" h="732">
                  <a:moveTo>
                    <a:pt x="0" y="0"/>
                  </a:moveTo>
                  <a:cubicBezTo>
                    <a:pt x="0" y="0"/>
                    <a:pt x="580" y="35"/>
                    <a:pt x="418" y="731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EB3DDB64-549B-4A0F-9C25-61A32BEC1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5442" y="6678592"/>
              <a:ext cx="286411" cy="269759"/>
            </a:xfrm>
            <a:custGeom>
              <a:avLst/>
              <a:gdLst>
                <a:gd name="T0" fmla="*/ 136165 w 379"/>
                <a:gd name="T1" fmla="*/ 40588 h 358"/>
                <a:gd name="T2" fmla="*/ 0 w 379"/>
                <a:gd name="T3" fmla="*/ 128228 h 35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9" h="358">
                  <a:moveTo>
                    <a:pt x="378" y="113"/>
                  </a:moveTo>
                  <a:cubicBezTo>
                    <a:pt x="378" y="113"/>
                    <a:pt x="0" y="0"/>
                    <a:pt x="0" y="357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6AAA7567-1AF8-4E98-93A3-0190B066B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1681" y="6718555"/>
              <a:ext cx="93250" cy="229794"/>
            </a:xfrm>
            <a:custGeom>
              <a:avLst/>
              <a:gdLst>
                <a:gd name="T0" fmla="*/ 44094 w 125"/>
                <a:gd name="T1" fmla="*/ 0 h 303"/>
                <a:gd name="T2" fmla="*/ 0 w 125"/>
                <a:gd name="T3" fmla="*/ 109175 h 30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5" h="303">
                  <a:moveTo>
                    <a:pt x="124" y="0"/>
                  </a:moveTo>
                  <a:cubicBezTo>
                    <a:pt x="124" y="0"/>
                    <a:pt x="124" y="171"/>
                    <a:pt x="0" y="302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923250F4-11B9-40D7-AE72-4FEF065E3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5102" y="7028279"/>
              <a:ext cx="559500" cy="163189"/>
            </a:xfrm>
            <a:custGeom>
              <a:avLst/>
              <a:gdLst>
                <a:gd name="T0" fmla="*/ 266340 w 740"/>
                <a:gd name="T1" fmla="*/ 60142 h 216"/>
                <a:gd name="T2" fmla="*/ 116771 w 740"/>
                <a:gd name="T3" fmla="*/ 77428 h 216"/>
                <a:gd name="T4" fmla="*/ 0 w 740"/>
                <a:gd name="T5" fmla="*/ 37093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0" h="216">
                  <a:moveTo>
                    <a:pt x="739" y="167"/>
                  </a:moveTo>
                  <a:cubicBezTo>
                    <a:pt x="529" y="0"/>
                    <a:pt x="324" y="215"/>
                    <a:pt x="324" y="215"/>
                  </a:cubicBezTo>
                  <a:cubicBezTo>
                    <a:pt x="324" y="215"/>
                    <a:pt x="281" y="24"/>
                    <a:pt x="0" y="103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59543982-7661-444F-805C-3B1C6B850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8307" y="7601100"/>
              <a:ext cx="296403" cy="546179"/>
            </a:xfrm>
            <a:custGeom>
              <a:avLst/>
              <a:gdLst>
                <a:gd name="T0" fmla="*/ 140565 w 391"/>
                <a:gd name="T1" fmla="*/ 259989 h 722"/>
                <a:gd name="T2" fmla="*/ 40110 w 391"/>
                <a:gd name="T3" fmla="*/ 142796 h 722"/>
                <a:gd name="T4" fmla="*/ 0 w 391"/>
                <a:gd name="T5" fmla="*/ 0 h 7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1" h="722">
                  <a:moveTo>
                    <a:pt x="389" y="721"/>
                  </a:moveTo>
                  <a:cubicBezTo>
                    <a:pt x="389" y="721"/>
                    <a:pt x="390" y="361"/>
                    <a:pt x="111" y="396"/>
                  </a:cubicBezTo>
                  <a:cubicBezTo>
                    <a:pt x="111" y="396"/>
                    <a:pt x="256" y="198"/>
                    <a:pt x="0" y="0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A39BF206-4EC5-49CE-8D72-866C3D645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1638" y="8147279"/>
              <a:ext cx="129883" cy="339697"/>
            </a:xfrm>
            <a:custGeom>
              <a:avLst/>
              <a:gdLst>
                <a:gd name="T0" fmla="*/ 0 w 174"/>
                <a:gd name="T1" fmla="*/ 0 h 450"/>
                <a:gd name="T2" fmla="*/ 21349 w 174"/>
                <a:gd name="T3" fmla="*/ 161565 h 4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4" h="450">
                  <a:moveTo>
                    <a:pt x="0" y="0"/>
                  </a:moveTo>
                  <a:cubicBezTo>
                    <a:pt x="0" y="0"/>
                    <a:pt x="173" y="186"/>
                    <a:pt x="60" y="449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410907F1-4961-480C-9365-B0C6D36A5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5442" y="8123968"/>
              <a:ext cx="379661" cy="226464"/>
            </a:xfrm>
            <a:custGeom>
              <a:avLst/>
              <a:gdLst>
                <a:gd name="T0" fmla="*/ 0 w 504"/>
                <a:gd name="T1" fmla="*/ 11438 h 302"/>
                <a:gd name="T2" fmla="*/ 135731 w 504"/>
                <a:gd name="T3" fmla="*/ 91865 h 302"/>
                <a:gd name="T4" fmla="*/ 180616 w 504"/>
                <a:gd name="T5" fmla="*/ 107593 h 3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4" h="302">
                  <a:moveTo>
                    <a:pt x="0" y="32"/>
                  </a:moveTo>
                  <a:cubicBezTo>
                    <a:pt x="265" y="0"/>
                    <a:pt x="378" y="257"/>
                    <a:pt x="378" y="257"/>
                  </a:cubicBezTo>
                  <a:cubicBezTo>
                    <a:pt x="378" y="257"/>
                    <a:pt x="449" y="226"/>
                    <a:pt x="503" y="301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EA7EF3B-2366-405E-9BF8-32EFF487C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1807" y="7371306"/>
              <a:ext cx="336367" cy="186500"/>
            </a:xfrm>
            <a:custGeom>
              <a:avLst/>
              <a:gdLst>
                <a:gd name="T0" fmla="*/ 0 w 445"/>
                <a:gd name="T1" fmla="*/ 0 h 249"/>
                <a:gd name="T2" fmla="*/ 159978 w 445"/>
                <a:gd name="T3" fmla="*/ 0 h 24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5" h="249">
                  <a:moveTo>
                    <a:pt x="0" y="0"/>
                  </a:moveTo>
                  <a:cubicBezTo>
                    <a:pt x="0" y="0"/>
                    <a:pt x="268" y="248"/>
                    <a:pt x="444" y="0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5F410B0B-A2AA-459B-8B46-CD2E40538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5442" y="7711003"/>
              <a:ext cx="336365" cy="166518"/>
            </a:xfrm>
            <a:custGeom>
              <a:avLst/>
              <a:gdLst>
                <a:gd name="T0" fmla="*/ 159978 w 446"/>
                <a:gd name="T1" fmla="*/ 25256 h 220"/>
                <a:gd name="T2" fmla="*/ 0 w 446"/>
                <a:gd name="T3" fmla="*/ 79014 h 2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6" h="220">
                  <a:moveTo>
                    <a:pt x="445" y="70"/>
                  </a:moveTo>
                  <a:cubicBezTo>
                    <a:pt x="445" y="70"/>
                    <a:pt x="168" y="0"/>
                    <a:pt x="0" y="219"/>
                  </a:cubicBezTo>
                </a:path>
              </a:pathLst>
            </a:custGeom>
            <a:grpFill/>
            <a:ln w="288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58" name="Subtitle 2">
            <a:extLst>
              <a:ext uri="{FF2B5EF4-FFF2-40B4-BE49-F238E27FC236}">
                <a16:creationId xmlns:a16="http://schemas.microsoft.com/office/drawing/2014/main" id="{6B838C80-FB2D-420C-BFFE-C825E45E8DF1}"/>
              </a:ext>
            </a:extLst>
          </p:cNvPr>
          <p:cNvSpPr txBox="1">
            <a:spLocks/>
          </p:cNvSpPr>
          <p:nvPr/>
        </p:nvSpPr>
        <p:spPr>
          <a:xfrm>
            <a:off x="9045519" y="2488173"/>
            <a:ext cx="2102459" cy="175817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Ofrecer herramientas para la toma de decisiones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Convencer autoridades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Comunicar beneficios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Transparencia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AC17D806-FF8F-4BA7-A910-2D93C7500034}"/>
              </a:ext>
            </a:extLst>
          </p:cNvPr>
          <p:cNvSpPr txBox="1">
            <a:spLocks/>
          </p:cNvSpPr>
          <p:nvPr/>
        </p:nvSpPr>
        <p:spPr>
          <a:xfrm>
            <a:off x="7759045" y="5542355"/>
            <a:ext cx="2102459" cy="926792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Políticas públicas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Acuerdos vinculantes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Reglas de operación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20227BF3-A8D4-441A-B2D9-5F518A4AEBDB}"/>
              </a:ext>
            </a:extLst>
          </p:cNvPr>
          <p:cNvSpPr txBox="1">
            <a:spLocks/>
          </p:cNvSpPr>
          <p:nvPr/>
        </p:nvSpPr>
        <p:spPr>
          <a:xfrm>
            <a:off x="1273259" y="3201928"/>
            <a:ext cx="2102459" cy="11426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2%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través del recibo de agua a todos los usuarios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FE7AA65D-E350-4BB3-9B0F-C39242373BA7}"/>
              </a:ext>
            </a:extLst>
          </p:cNvPr>
          <p:cNvSpPr txBox="1">
            <a:spLocks/>
          </p:cNvSpPr>
          <p:nvPr/>
        </p:nvSpPr>
        <p:spPr>
          <a:xfrm>
            <a:off x="3436944" y="1585394"/>
            <a:ext cx="2102459" cy="56553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indent="0" defTabSz="1087636">
              <a:lnSpc>
                <a:spcPts val="2050"/>
              </a:lnSpc>
              <a:spcBef>
                <a:spcPct val="20000"/>
              </a:spcBef>
              <a:buFont typeface="Arial"/>
              <a:buNone/>
              <a:defRPr sz="1600" b="1"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250" b="0" dirty="0"/>
              <a:t>Consejo Servicios ambientales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9150378-57B5-D241-A706-2B10A13A2DBA}"/>
              </a:ext>
            </a:extLst>
          </p:cNvPr>
          <p:cNvSpPr txBox="1"/>
          <p:nvPr/>
        </p:nvSpPr>
        <p:spPr>
          <a:xfrm>
            <a:off x="482500" y="525097"/>
            <a:ext cx="865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B0F0"/>
                </a:solidFill>
                <a:latin typeface="Avenir Next" panose="020B0503020202020204" pitchFamily="34" charset="0"/>
              </a:rPr>
              <a:t>2% como mecanismo de financiamiento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233FED1-401C-FD4B-98A0-9EE97B835864}"/>
              </a:ext>
            </a:extLst>
          </p:cNvPr>
          <p:cNvSpPr/>
          <p:nvPr/>
        </p:nvSpPr>
        <p:spPr>
          <a:xfrm>
            <a:off x="5424979" y="3334724"/>
            <a:ext cx="1176553" cy="11572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1" name="Shape 2535">
            <a:extLst>
              <a:ext uri="{FF2B5EF4-FFF2-40B4-BE49-F238E27FC236}">
                <a16:creationId xmlns:a16="http://schemas.microsoft.com/office/drawing/2014/main" id="{AC3A0E6E-667F-4D3F-877D-AA4F722FC1F3}"/>
              </a:ext>
            </a:extLst>
          </p:cNvPr>
          <p:cNvSpPr>
            <a:spLocks noChangeAspect="1"/>
          </p:cNvSpPr>
          <p:nvPr/>
        </p:nvSpPr>
        <p:spPr>
          <a:xfrm>
            <a:off x="3858932" y="4047694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13" name="Gráfico 12" descr="Handshake contorno">
            <a:extLst>
              <a:ext uri="{FF2B5EF4-FFF2-40B4-BE49-F238E27FC236}">
                <a16:creationId xmlns:a16="http://schemas.microsoft.com/office/drawing/2014/main" id="{D90D505E-AD83-BD4F-8860-A3FAA20A7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3308" y="5672155"/>
            <a:ext cx="525690" cy="525690"/>
          </a:xfrm>
          <a:prstGeom prst="rect">
            <a:avLst/>
          </a:prstGeom>
        </p:spPr>
      </p:pic>
      <p:pic>
        <p:nvPicPr>
          <p:cNvPr id="65" name="Gráfico 64" descr="Forest scene contorno">
            <a:extLst>
              <a:ext uri="{FF2B5EF4-FFF2-40B4-BE49-F238E27FC236}">
                <a16:creationId xmlns:a16="http://schemas.microsoft.com/office/drawing/2014/main" id="{B22ACAE0-54AB-5946-A945-5DCE116CC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5685" y="3374933"/>
            <a:ext cx="914400" cy="914400"/>
          </a:xfrm>
          <a:prstGeom prst="rect">
            <a:avLst/>
          </a:prstGeom>
        </p:spPr>
      </p:pic>
      <p:pic>
        <p:nvPicPr>
          <p:cNvPr id="2" name="Picture 21">
            <a:extLst>
              <a:ext uri="{FF2B5EF4-FFF2-40B4-BE49-F238E27FC236}">
                <a16:creationId xmlns:a16="http://schemas.microsoft.com/office/drawing/2014/main" id="{5C4BAA54-2091-1C0D-C0D8-728AE1B6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2500" y="1057245"/>
            <a:ext cx="11061510" cy="12966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7A60E0-1661-4146-8045-515E25741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7239" y="189945"/>
            <a:ext cx="2385247" cy="8780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F9032B6-BA90-CF3F-AD9C-4B21604DDDC6}"/>
              </a:ext>
            </a:extLst>
          </p:cNvPr>
          <p:cNvSpPr txBox="1"/>
          <p:nvPr/>
        </p:nvSpPr>
        <p:spPr>
          <a:xfrm>
            <a:off x="194880" y="4588694"/>
            <a:ext cx="296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venir Next" panose="020B0503020202020204" pitchFamily="34" charset="0"/>
              </a:rPr>
              <a:t>1564 ha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BA74962-6C62-B4AA-FBEF-6F2365F7B193}"/>
              </a:ext>
            </a:extLst>
          </p:cNvPr>
          <p:cNvSpPr txBox="1"/>
          <p:nvPr/>
        </p:nvSpPr>
        <p:spPr>
          <a:xfrm>
            <a:off x="244492" y="5309256"/>
            <a:ext cx="2962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venir Next" panose="020B0503020202020204" pitchFamily="34" charset="0"/>
              </a:rPr>
              <a:t>Esquema de PSA y bajo manejo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1B2528B-FCA5-F071-A3CD-89994D72BE2D}"/>
              </a:ext>
            </a:extLst>
          </p:cNvPr>
          <p:cNvSpPr txBox="1"/>
          <p:nvPr/>
        </p:nvSpPr>
        <p:spPr>
          <a:xfrm>
            <a:off x="117703" y="5868358"/>
            <a:ext cx="460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venir Next" panose="020B0503020202020204" pitchFamily="34" charset="0"/>
              </a:rPr>
              <a:t>USD 500,000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B3A3940-0D36-AF9D-D3F2-029B87A63B24}"/>
              </a:ext>
            </a:extLst>
          </p:cNvPr>
          <p:cNvSpPr txBox="1"/>
          <p:nvPr/>
        </p:nvSpPr>
        <p:spPr>
          <a:xfrm>
            <a:off x="55852" y="6465042"/>
            <a:ext cx="5965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venir Next" panose="020B0503020202020204" pitchFamily="34" charset="0"/>
              </a:rPr>
              <a:t>En su primer año de existencia destinados a PSA y adopción de SbN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EDC2760-9505-AD3A-71EF-5E9031D16D54}"/>
              </a:ext>
            </a:extLst>
          </p:cNvPr>
          <p:cNvSpPr txBox="1"/>
          <p:nvPr/>
        </p:nvSpPr>
        <p:spPr>
          <a:xfrm>
            <a:off x="9955870" y="5121305"/>
            <a:ext cx="206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Next" panose="020B0503020202020204" pitchFamily="34" charset="0"/>
              </a:rPr>
              <a:t>Suspendido temporalmente</a:t>
            </a:r>
          </a:p>
        </p:txBody>
      </p:sp>
      <p:pic>
        <p:nvPicPr>
          <p:cNvPr id="67" name="Gráfico 66" descr="Wilting Pot Plant contorno">
            <a:extLst>
              <a:ext uri="{FF2B5EF4-FFF2-40B4-BE49-F238E27FC236}">
                <a16:creationId xmlns:a16="http://schemas.microsoft.com/office/drawing/2014/main" id="{245991FE-1F53-79FF-0843-ACF173FD5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25754" y="57406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5C89AD81-A11C-1C46-AF49-DE715DF6C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034" y="2963307"/>
            <a:ext cx="528069" cy="518105"/>
          </a:xfrm>
          <a:custGeom>
            <a:avLst/>
            <a:gdLst>
              <a:gd name="T0" fmla="*/ 0 w 1403"/>
              <a:gd name="T1" fmla="*/ 931 h 1376"/>
              <a:gd name="T2" fmla="*/ 302 w 1403"/>
              <a:gd name="T3" fmla="*/ 0 h 1376"/>
              <a:gd name="T4" fmla="*/ 302 w 1403"/>
              <a:gd name="T5" fmla="*/ 0 h 1376"/>
              <a:gd name="T6" fmla="*/ 1402 w 1403"/>
              <a:gd name="T7" fmla="*/ 800 h 1376"/>
              <a:gd name="T8" fmla="*/ 1402 w 1403"/>
              <a:gd name="T9" fmla="*/ 800 h 1376"/>
              <a:gd name="T10" fmla="*/ 610 w 1403"/>
              <a:gd name="T11" fmla="*/ 1375 h 1376"/>
              <a:gd name="T12" fmla="*/ 610 w 1403"/>
              <a:gd name="T13" fmla="*/ 1375 h 1376"/>
              <a:gd name="T14" fmla="*/ 0 w 1403"/>
              <a:gd name="T15" fmla="*/ 931 h 1376"/>
              <a:gd name="T16" fmla="*/ 0 w 1403"/>
              <a:gd name="T17" fmla="*/ 931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3" h="1376">
                <a:moveTo>
                  <a:pt x="0" y="931"/>
                </a:moveTo>
                <a:lnTo>
                  <a:pt x="302" y="0"/>
                </a:lnTo>
                <a:lnTo>
                  <a:pt x="302" y="0"/>
                </a:lnTo>
                <a:cubicBezTo>
                  <a:pt x="736" y="166"/>
                  <a:pt x="1115" y="445"/>
                  <a:pt x="1402" y="800"/>
                </a:cubicBezTo>
                <a:lnTo>
                  <a:pt x="1402" y="800"/>
                </a:lnTo>
                <a:lnTo>
                  <a:pt x="610" y="1375"/>
                </a:lnTo>
                <a:lnTo>
                  <a:pt x="610" y="1375"/>
                </a:lnTo>
                <a:cubicBezTo>
                  <a:pt x="446" y="1183"/>
                  <a:pt x="237" y="1030"/>
                  <a:pt x="0" y="931"/>
                </a:cubicBezTo>
                <a:lnTo>
                  <a:pt x="0" y="9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B368EF7-C6A0-BF4A-B4C0-6E8CFE184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315" y="3343583"/>
            <a:ext cx="456664" cy="486554"/>
          </a:xfrm>
          <a:custGeom>
            <a:avLst/>
            <a:gdLst>
              <a:gd name="T0" fmla="*/ 0 w 1212"/>
              <a:gd name="T1" fmla="*/ 575 h 1294"/>
              <a:gd name="T2" fmla="*/ 791 w 1212"/>
              <a:gd name="T3" fmla="*/ 0 h 1294"/>
              <a:gd name="T4" fmla="*/ 791 w 1212"/>
              <a:gd name="T5" fmla="*/ 0 h 1294"/>
              <a:gd name="T6" fmla="*/ 1211 w 1212"/>
              <a:gd name="T7" fmla="*/ 1293 h 1294"/>
              <a:gd name="T8" fmla="*/ 1211 w 1212"/>
              <a:gd name="T9" fmla="*/ 1293 h 1294"/>
              <a:gd name="T10" fmla="*/ 233 w 1212"/>
              <a:gd name="T11" fmla="*/ 1293 h 1294"/>
              <a:gd name="T12" fmla="*/ 233 w 1212"/>
              <a:gd name="T13" fmla="*/ 1293 h 1294"/>
              <a:gd name="T14" fmla="*/ 0 w 1212"/>
              <a:gd name="T15" fmla="*/ 575 h 1294"/>
              <a:gd name="T16" fmla="*/ 0 w 1212"/>
              <a:gd name="T17" fmla="*/ 575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2" h="1294">
                <a:moveTo>
                  <a:pt x="0" y="575"/>
                </a:moveTo>
                <a:lnTo>
                  <a:pt x="791" y="0"/>
                </a:lnTo>
                <a:lnTo>
                  <a:pt x="791" y="0"/>
                </a:lnTo>
                <a:cubicBezTo>
                  <a:pt x="1037" y="375"/>
                  <a:pt x="1188" y="817"/>
                  <a:pt x="1211" y="1293"/>
                </a:cubicBezTo>
                <a:lnTo>
                  <a:pt x="1211" y="1293"/>
                </a:lnTo>
                <a:lnTo>
                  <a:pt x="233" y="1293"/>
                </a:lnTo>
                <a:lnTo>
                  <a:pt x="233" y="1293"/>
                </a:lnTo>
                <a:cubicBezTo>
                  <a:pt x="212" y="1031"/>
                  <a:pt x="129" y="787"/>
                  <a:pt x="0" y="575"/>
                </a:cubicBezTo>
                <a:lnTo>
                  <a:pt x="0" y="575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70FD009-5111-FF4D-92AA-9FE7CFDD6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98" y="2900204"/>
            <a:ext cx="513123" cy="385258"/>
          </a:xfrm>
          <a:custGeom>
            <a:avLst/>
            <a:gdLst>
              <a:gd name="T0" fmla="*/ 0 w 1362"/>
              <a:gd name="T1" fmla="*/ 90 h 1022"/>
              <a:gd name="T2" fmla="*/ 681 w 1362"/>
              <a:gd name="T3" fmla="*/ 0 h 1022"/>
              <a:gd name="T4" fmla="*/ 681 w 1362"/>
              <a:gd name="T5" fmla="*/ 0 h 1022"/>
              <a:gd name="T6" fmla="*/ 681 w 1362"/>
              <a:gd name="T7" fmla="*/ 0 h 1022"/>
              <a:gd name="T8" fmla="*/ 1361 w 1362"/>
              <a:gd name="T9" fmla="*/ 90 h 1022"/>
              <a:gd name="T10" fmla="*/ 1361 w 1362"/>
              <a:gd name="T11" fmla="*/ 90 h 1022"/>
              <a:gd name="T12" fmla="*/ 1058 w 1362"/>
              <a:gd name="T13" fmla="*/ 1021 h 1022"/>
              <a:gd name="T14" fmla="*/ 1058 w 1362"/>
              <a:gd name="T15" fmla="*/ 1021 h 1022"/>
              <a:gd name="T16" fmla="*/ 681 w 1362"/>
              <a:gd name="T17" fmla="*/ 977 h 1022"/>
              <a:gd name="T18" fmla="*/ 681 w 1362"/>
              <a:gd name="T19" fmla="*/ 977 h 1022"/>
              <a:gd name="T20" fmla="*/ 681 w 1362"/>
              <a:gd name="T21" fmla="*/ 977 h 1022"/>
              <a:gd name="T22" fmla="*/ 303 w 1362"/>
              <a:gd name="T23" fmla="*/ 1021 h 1022"/>
              <a:gd name="T24" fmla="*/ 303 w 1362"/>
              <a:gd name="T25" fmla="*/ 1021 h 1022"/>
              <a:gd name="T26" fmla="*/ 0 w 1362"/>
              <a:gd name="T27" fmla="*/ 9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2" h="1022">
                <a:moveTo>
                  <a:pt x="0" y="90"/>
                </a:moveTo>
                <a:cubicBezTo>
                  <a:pt x="217" y="32"/>
                  <a:pt x="445" y="0"/>
                  <a:pt x="681" y="0"/>
                </a:cubicBezTo>
                <a:lnTo>
                  <a:pt x="681" y="0"/>
                </a:lnTo>
                <a:lnTo>
                  <a:pt x="681" y="0"/>
                </a:lnTo>
                <a:cubicBezTo>
                  <a:pt x="916" y="0"/>
                  <a:pt x="1144" y="32"/>
                  <a:pt x="1361" y="90"/>
                </a:cubicBezTo>
                <a:lnTo>
                  <a:pt x="1361" y="90"/>
                </a:lnTo>
                <a:lnTo>
                  <a:pt x="1058" y="1021"/>
                </a:lnTo>
                <a:lnTo>
                  <a:pt x="1058" y="1021"/>
                </a:lnTo>
                <a:cubicBezTo>
                  <a:pt x="937" y="992"/>
                  <a:pt x="810" y="977"/>
                  <a:pt x="681" y="977"/>
                </a:cubicBezTo>
                <a:lnTo>
                  <a:pt x="681" y="977"/>
                </a:lnTo>
                <a:lnTo>
                  <a:pt x="681" y="977"/>
                </a:lnTo>
                <a:cubicBezTo>
                  <a:pt x="551" y="977"/>
                  <a:pt x="424" y="992"/>
                  <a:pt x="303" y="1021"/>
                </a:cubicBezTo>
                <a:lnTo>
                  <a:pt x="303" y="1021"/>
                </a:lnTo>
                <a:lnTo>
                  <a:pt x="0" y="9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E118794-24A9-5541-B2D1-145D6AB3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672" y="4278496"/>
            <a:ext cx="528069" cy="518105"/>
          </a:xfrm>
          <a:custGeom>
            <a:avLst/>
            <a:gdLst>
              <a:gd name="T0" fmla="*/ 0 w 1404"/>
              <a:gd name="T1" fmla="*/ 575 h 1376"/>
              <a:gd name="T2" fmla="*/ 792 w 1404"/>
              <a:gd name="T3" fmla="*/ 0 h 1376"/>
              <a:gd name="T4" fmla="*/ 792 w 1404"/>
              <a:gd name="T5" fmla="*/ 0 h 1376"/>
              <a:gd name="T6" fmla="*/ 1403 w 1404"/>
              <a:gd name="T7" fmla="*/ 444 h 1376"/>
              <a:gd name="T8" fmla="*/ 1403 w 1404"/>
              <a:gd name="T9" fmla="*/ 444 h 1376"/>
              <a:gd name="T10" fmla="*/ 1100 w 1404"/>
              <a:gd name="T11" fmla="*/ 1375 h 1376"/>
              <a:gd name="T12" fmla="*/ 1100 w 1404"/>
              <a:gd name="T13" fmla="*/ 1375 h 1376"/>
              <a:gd name="T14" fmla="*/ 0 w 1404"/>
              <a:gd name="T15" fmla="*/ 575 h 1376"/>
              <a:gd name="T16" fmla="*/ 0 w 1404"/>
              <a:gd name="T17" fmla="*/ 575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4" h="1376">
                <a:moveTo>
                  <a:pt x="0" y="575"/>
                </a:moveTo>
                <a:lnTo>
                  <a:pt x="792" y="0"/>
                </a:lnTo>
                <a:lnTo>
                  <a:pt x="792" y="0"/>
                </a:lnTo>
                <a:cubicBezTo>
                  <a:pt x="957" y="192"/>
                  <a:pt x="1165" y="346"/>
                  <a:pt x="1403" y="444"/>
                </a:cubicBezTo>
                <a:lnTo>
                  <a:pt x="1403" y="444"/>
                </a:lnTo>
                <a:lnTo>
                  <a:pt x="1100" y="1375"/>
                </a:lnTo>
                <a:lnTo>
                  <a:pt x="1100" y="1375"/>
                </a:lnTo>
                <a:cubicBezTo>
                  <a:pt x="666" y="1210"/>
                  <a:pt x="287" y="931"/>
                  <a:pt x="0" y="575"/>
                </a:cubicBezTo>
                <a:lnTo>
                  <a:pt x="0" y="57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19840F7-3E07-CE4D-AC8A-9614743CA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795" y="3929771"/>
            <a:ext cx="456663" cy="486555"/>
          </a:xfrm>
          <a:custGeom>
            <a:avLst/>
            <a:gdLst>
              <a:gd name="T0" fmla="*/ 0 w 1212"/>
              <a:gd name="T1" fmla="*/ 0 h 1294"/>
              <a:gd name="T2" fmla="*/ 978 w 1212"/>
              <a:gd name="T3" fmla="*/ 0 h 1294"/>
              <a:gd name="T4" fmla="*/ 978 w 1212"/>
              <a:gd name="T5" fmla="*/ 0 h 1294"/>
              <a:gd name="T6" fmla="*/ 1211 w 1212"/>
              <a:gd name="T7" fmla="*/ 718 h 1294"/>
              <a:gd name="T8" fmla="*/ 1211 w 1212"/>
              <a:gd name="T9" fmla="*/ 718 h 1294"/>
              <a:gd name="T10" fmla="*/ 420 w 1212"/>
              <a:gd name="T11" fmla="*/ 1293 h 1294"/>
              <a:gd name="T12" fmla="*/ 420 w 1212"/>
              <a:gd name="T13" fmla="*/ 1293 h 1294"/>
              <a:gd name="T14" fmla="*/ 0 w 1212"/>
              <a:gd name="T15" fmla="*/ 0 h 1294"/>
              <a:gd name="T16" fmla="*/ 0 w 1212"/>
              <a:gd name="T17" fmla="*/ 0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2" h="1294">
                <a:moveTo>
                  <a:pt x="0" y="0"/>
                </a:moveTo>
                <a:lnTo>
                  <a:pt x="978" y="0"/>
                </a:lnTo>
                <a:lnTo>
                  <a:pt x="978" y="0"/>
                </a:lnTo>
                <a:cubicBezTo>
                  <a:pt x="999" y="261"/>
                  <a:pt x="1081" y="505"/>
                  <a:pt x="1211" y="718"/>
                </a:cubicBezTo>
                <a:lnTo>
                  <a:pt x="1211" y="718"/>
                </a:lnTo>
                <a:lnTo>
                  <a:pt x="420" y="1293"/>
                </a:lnTo>
                <a:lnTo>
                  <a:pt x="420" y="1293"/>
                </a:lnTo>
                <a:cubicBezTo>
                  <a:pt x="175" y="918"/>
                  <a:pt x="23" y="475"/>
                  <a:pt x="0" y="0"/>
                </a:cubicBez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4A8E0EA-5128-DE4B-8EF1-D2B6C3176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814" y="4476107"/>
            <a:ext cx="513123" cy="385258"/>
          </a:xfrm>
          <a:custGeom>
            <a:avLst/>
            <a:gdLst>
              <a:gd name="T0" fmla="*/ 679 w 1361"/>
              <a:gd name="T1" fmla="*/ 44 h 1021"/>
              <a:gd name="T2" fmla="*/ 1057 w 1361"/>
              <a:gd name="T3" fmla="*/ 0 h 1021"/>
              <a:gd name="T4" fmla="*/ 1057 w 1361"/>
              <a:gd name="T5" fmla="*/ 0 h 1021"/>
              <a:gd name="T6" fmla="*/ 1360 w 1361"/>
              <a:gd name="T7" fmla="*/ 931 h 1021"/>
              <a:gd name="T8" fmla="*/ 1360 w 1361"/>
              <a:gd name="T9" fmla="*/ 931 h 1021"/>
              <a:gd name="T10" fmla="*/ 679 w 1361"/>
              <a:gd name="T11" fmla="*/ 1020 h 1021"/>
              <a:gd name="T12" fmla="*/ 679 w 1361"/>
              <a:gd name="T13" fmla="*/ 1020 h 1021"/>
              <a:gd name="T14" fmla="*/ 679 w 1361"/>
              <a:gd name="T15" fmla="*/ 1020 h 1021"/>
              <a:gd name="T16" fmla="*/ 0 w 1361"/>
              <a:gd name="T17" fmla="*/ 931 h 1021"/>
              <a:gd name="T18" fmla="*/ 0 w 1361"/>
              <a:gd name="T19" fmla="*/ 931 h 1021"/>
              <a:gd name="T20" fmla="*/ 302 w 1361"/>
              <a:gd name="T21" fmla="*/ 0 h 1021"/>
              <a:gd name="T22" fmla="*/ 302 w 1361"/>
              <a:gd name="T23" fmla="*/ 0 h 1021"/>
              <a:gd name="T24" fmla="*/ 679 w 1361"/>
              <a:gd name="T25" fmla="*/ 44 h 1021"/>
              <a:gd name="T26" fmla="*/ 679 w 1361"/>
              <a:gd name="T27" fmla="*/ 44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1" h="1021">
                <a:moveTo>
                  <a:pt x="679" y="44"/>
                </a:moveTo>
                <a:cubicBezTo>
                  <a:pt x="810" y="44"/>
                  <a:pt x="936" y="28"/>
                  <a:pt x="1057" y="0"/>
                </a:cubicBezTo>
                <a:lnTo>
                  <a:pt x="1057" y="0"/>
                </a:lnTo>
                <a:lnTo>
                  <a:pt x="1360" y="931"/>
                </a:lnTo>
                <a:lnTo>
                  <a:pt x="1360" y="931"/>
                </a:lnTo>
                <a:cubicBezTo>
                  <a:pt x="1143" y="989"/>
                  <a:pt x="915" y="1020"/>
                  <a:pt x="679" y="1020"/>
                </a:cubicBezTo>
                <a:lnTo>
                  <a:pt x="679" y="1020"/>
                </a:lnTo>
                <a:lnTo>
                  <a:pt x="679" y="1020"/>
                </a:lnTo>
                <a:cubicBezTo>
                  <a:pt x="444" y="1020"/>
                  <a:pt x="217" y="989"/>
                  <a:pt x="0" y="931"/>
                </a:cubicBezTo>
                <a:lnTo>
                  <a:pt x="0" y="931"/>
                </a:lnTo>
                <a:lnTo>
                  <a:pt x="302" y="0"/>
                </a:lnTo>
                <a:lnTo>
                  <a:pt x="302" y="0"/>
                </a:lnTo>
                <a:cubicBezTo>
                  <a:pt x="423" y="28"/>
                  <a:pt x="550" y="44"/>
                  <a:pt x="679" y="44"/>
                </a:cubicBezTo>
                <a:lnTo>
                  <a:pt x="679" y="44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304288B-FD6C-8B41-A42B-1D25A8313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632" y="3929771"/>
            <a:ext cx="456664" cy="486555"/>
          </a:xfrm>
          <a:custGeom>
            <a:avLst/>
            <a:gdLst>
              <a:gd name="T0" fmla="*/ 233 w 1212"/>
              <a:gd name="T1" fmla="*/ 0 h 1294"/>
              <a:gd name="T2" fmla="*/ 1211 w 1212"/>
              <a:gd name="T3" fmla="*/ 0 h 1294"/>
              <a:gd name="T4" fmla="*/ 1211 w 1212"/>
              <a:gd name="T5" fmla="*/ 0 h 1294"/>
              <a:gd name="T6" fmla="*/ 791 w 1212"/>
              <a:gd name="T7" fmla="*/ 1293 h 1294"/>
              <a:gd name="T8" fmla="*/ 791 w 1212"/>
              <a:gd name="T9" fmla="*/ 1293 h 1294"/>
              <a:gd name="T10" fmla="*/ 0 w 1212"/>
              <a:gd name="T11" fmla="*/ 718 h 1294"/>
              <a:gd name="T12" fmla="*/ 0 w 1212"/>
              <a:gd name="T13" fmla="*/ 718 h 1294"/>
              <a:gd name="T14" fmla="*/ 233 w 1212"/>
              <a:gd name="T15" fmla="*/ 0 h 1294"/>
              <a:gd name="T16" fmla="*/ 233 w 1212"/>
              <a:gd name="T17" fmla="*/ 0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2" h="1294">
                <a:moveTo>
                  <a:pt x="233" y="0"/>
                </a:moveTo>
                <a:lnTo>
                  <a:pt x="1211" y="0"/>
                </a:lnTo>
                <a:lnTo>
                  <a:pt x="1211" y="0"/>
                </a:lnTo>
                <a:cubicBezTo>
                  <a:pt x="1188" y="475"/>
                  <a:pt x="1037" y="918"/>
                  <a:pt x="791" y="1293"/>
                </a:cubicBezTo>
                <a:lnTo>
                  <a:pt x="791" y="1293"/>
                </a:lnTo>
                <a:lnTo>
                  <a:pt x="0" y="718"/>
                </a:lnTo>
                <a:lnTo>
                  <a:pt x="0" y="718"/>
                </a:lnTo>
                <a:cubicBezTo>
                  <a:pt x="130" y="505"/>
                  <a:pt x="212" y="261"/>
                  <a:pt x="233" y="0"/>
                </a:cubicBezTo>
                <a:lnTo>
                  <a:pt x="233" y="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F24CFF3-8BD2-124B-BF94-5B3DF8153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688" y="4278496"/>
            <a:ext cx="528069" cy="518105"/>
          </a:xfrm>
          <a:custGeom>
            <a:avLst/>
            <a:gdLst>
              <a:gd name="T0" fmla="*/ 0 w 1403"/>
              <a:gd name="T1" fmla="*/ 444 h 1376"/>
              <a:gd name="T2" fmla="*/ 611 w 1403"/>
              <a:gd name="T3" fmla="*/ 0 h 1376"/>
              <a:gd name="T4" fmla="*/ 611 w 1403"/>
              <a:gd name="T5" fmla="*/ 0 h 1376"/>
              <a:gd name="T6" fmla="*/ 1402 w 1403"/>
              <a:gd name="T7" fmla="*/ 575 h 1376"/>
              <a:gd name="T8" fmla="*/ 1402 w 1403"/>
              <a:gd name="T9" fmla="*/ 575 h 1376"/>
              <a:gd name="T10" fmla="*/ 302 w 1403"/>
              <a:gd name="T11" fmla="*/ 1375 h 1376"/>
              <a:gd name="T12" fmla="*/ 302 w 1403"/>
              <a:gd name="T13" fmla="*/ 1375 h 1376"/>
              <a:gd name="T14" fmla="*/ 0 w 1403"/>
              <a:gd name="T15" fmla="*/ 444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03" h="1376">
                <a:moveTo>
                  <a:pt x="0" y="444"/>
                </a:moveTo>
                <a:cubicBezTo>
                  <a:pt x="237" y="346"/>
                  <a:pt x="446" y="192"/>
                  <a:pt x="611" y="0"/>
                </a:cubicBezTo>
                <a:lnTo>
                  <a:pt x="611" y="0"/>
                </a:lnTo>
                <a:lnTo>
                  <a:pt x="1402" y="575"/>
                </a:lnTo>
                <a:lnTo>
                  <a:pt x="1402" y="575"/>
                </a:lnTo>
                <a:cubicBezTo>
                  <a:pt x="1115" y="931"/>
                  <a:pt x="736" y="1210"/>
                  <a:pt x="302" y="1375"/>
                </a:cubicBezTo>
                <a:lnTo>
                  <a:pt x="302" y="1375"/>
                </a:lnTo>
                <a:lnTo>
                  <a:pt x="0" y="4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E4E70D92-0FE2-6C4D-AC89-69AC61FB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989" y="2026732"/>
            <a:ext cx="1227178" cy="1248766"/>
          </a:xfrm>
          <a:custGeom>
            <a:avLst/>
            <a:gdLst>
              <a:gd name="T0" fmla="*/ 0 w 3258"/>
              <a:gd name="T1" fmla="*/ 2478 h 3315"/>
              <a:gd name="T2" fmla="*/ 805 w 3258"/>
              <a:gd name="T3" fmla="*/ 0 h 3315"/>
              <a:gd name="T4" fmla="*/ 805 w 3258"/>
              <a:gd name="T5" fmla="*/ 0 h 3315"/>
              <a:gd name="T6" fmla="*/ 3257 w 3258"/>
              <a:gd name="T7" fmla="*/ 1783 h 3315"/>
              <a:gd name="T8" fmla="*/ 3257 w 3258"/>
              <a:gd name="T9" fmla="*/ 1783 h 3315"/>
              <a:gd name="T10" fmla="*/ 1151 w 3258"/>
              <a:gd name="T11" fmla="*/ 3314 h 3315"/>
              <a:gd name="T12" fmla="*/ 1151 w 3258"/>
              <a:gd name="T13" fmla="*/ 3314 h 3315"/>
              <a:gd name="T14" fmla="*/ 0 w 3258"/>
              <a:gd name="T15" fmla="*/ 2478 h 3315"/>
              <a:gd name="T16" fmla="*/ 0 w 3258"/>
              <a:gd name="T17" fmla="*/ 2478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8" h="3315">
                <a:moveTo>
                  <a:pt x="0" y="2478"/>
                </a:moveTo>
                <a:lnTo>
                  <a:pt x="805" y="0"/>
                </a:lnTo>
                <a:lnTo>
                  <a:pt x="805" y="0"/>
                </a:lnTo>
                <a:cubicBezTo>
                  <a:pt x="1790" y="340"/>
                  <a:pt x="2641" y="968"/>
                  <a:pt x="3257" y="1783"/>
                </a:cubicBezTo>
                <a:lnTo>
                  <a:pt x="3257" y="1783"/>
                </a:lnTo>
                <a:lnTo>
                  <a:pt x="1151" y="3314"/>
                </a:lnTo>
                <a:lnTo>
                  <a:pt x="1151" y="3314"/>
                </a:lnTo>
                <a:cubicBezTo>
                  <a:pt x="855" y="2939"/>
                  <a:pt x="457" y="2645"/>
                  <a:pt x="0" y="2478"/>
                </a:cubicBezTo>
                <a:lnTo>
                  <a:pt x="0" y="2478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92E6C63A-BDB9-9B4E-92D9-34432F8C3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579" y="2757394"/>
            <a:ext cx="1147470" cy="1086028"/>
          </a:xfrm>
          <a:custGeom>
            <a:avLst/>
            <a:gdLst>
              <a:gd name="T0" fmla="*/ 0 w 3045"/>
              <a:gd name="T1" fmla="*/ 1532 h 2886"/>
              <a:gd name="T2" fmla="*/ 2107 w 3045"/>
              <a:gd name="T3" fmla="*/ 0 h 2886"/>
              <a:gd name="T4" fmla="*/ 2107 w 3045"/>
              <a:gd name="T5" fmla="*/ 0 h 2886"/>
              <a:gd name="T6" fmla="*/ 3044 w 3045"/>
              <a:gd name="T7" fmla="*/ 2885 h 2886"/>
              <a:gd name="T8" fmla="*/ 3044 w 3045"/>
              <a:gd name="T9" fmla="*/ 2885 h 2886"/>
              <a:gd name="T10" fmla="*/ 439 w 3045"/>
              <a:gd name="T11" fmla="*/ 2885 h 2886"/>
              <a:gd name="T12" fmla="*/ 439 w 3045"/>
              <a:gd name="T13" fmla="*/ 2885 h 2886"/>
              <a:gd name="T14" fmla="*/ 0 w 3045"/>
              <a:gd name="T15" fmla="*/ 1532 h 2886"/>
              <a:gd name="T16" fmla="*/ 0 w 3045"/>
              <a:gd name="T17" fmla="*/ 1532 h 2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45" h="2886">
                <a:moveTo>
                  <a:pt x="0" y="1532"/>
                </a:moveTo>
                <a:lnTo>
                  <a:pt x="2107" y="0"/>
                </a:lnTo>
                <a:lnTo>
                  <a:pt x="2107" y="0"/>
                </a:lnTo>
                <a:cubicBezTo>
                  <a:pt x="2681" y="820"/>
                  <a:pt x="3024" y="1813"/>
                  <a:pt x="3044" y="2885"/>
                </a:cubicBezTo>
                <a:lnTo>
                  <a:pt x="3044" y="2885"/>
                </a:lnTo>
                <a:lnTo>
                  <a:pt x="439" y="2885"/>
                </a:lnTo>
                <a:lnTo>
                  <a:pt x="439" y="2885"/>
                </a:lnTo>
                <a:cubicBezTo>
                  <a:pt x="421" y="2385"/>
                  <a:pt x="262" y="1921"/>
                  <a:pt x="0" y="1532"/>
                </a:cubicBezTo>
                <a:lnTo>
                  <a:pt x="0" y="1532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DDD1D62C-698A-804A-94A6-D92BAE722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85" y="1918795"/>
            <a:ext cx="1142488" cy="1017943"/>
          </a:xfrm>
          <a:custGeom>
            <a:avLst/>
            <a:gdLst>
              <a:gd name="T0" fmla="*/ 0 w 3034"/>
              <a:gd name="T1" fmla="*/ 225 h 2704"/>
              <a:gd name="T2" fmla="*/ 1517 w 3034"/>
              <a:gd name="T3" fmla="*/ 0 h 2704"/>
              <a:gd name="T4" fmla="*/ 1517 w 3034"/>
              <a:gd name="T5" fmla="*/ 0 h 2704"/>
              <a:gd name="T6" fmla="*/ 1517 w 3034"/>
              <a:gd name="T7" fmla="*/ 0 h 2704"/>
              <a:gd name="T8" fmla="*/ 3033 w 3034"/>
              <a:gd name="T9" fmla="*/ 225 h 2704"/>
              <a:gd name="T10" fmla="*/ 3033 w 3034"/>
              <a:gd name="T11" fmla="*/ 225 h 2704"/>
              <a:gd name="T12" fmla="*/ 2228 w 3034"/>
              <a:gd name="T13" fmla="*/ 2703 h 2704"/>
              <a:gd name="T14" fmla="*/ 2228 w 3034"/>
              <a:gd name="T15" fmla="*/ 2703 h 2704"/>
              <a:gd name="T16" fmla="*/ 1517 w 3034"/>
              <a:gd name="T17" fmla="*/ 2604 h 2704"/>
              <a:gd name="T18" fmla="*/ 1517 w 3034"/>
              <a:gd name="T19" fmla="*/ 2604 h 2704"/>
              <a:gd name="T20" fmla="*/ 1517 w 3034"/>
              <a:gd name="T21" fmla="*/ 2604 h 2704"/>
              <a:gd name="T22" fmla="*/ 805 w 3034"/>
              <a:gd name="T23" fmla="*/ 2703 h 2704"/>
              <a:gd name="T24" fmla="*/ 805 w 3034"/>
              <a:gd name="T25" fmla="*/ 2703 h 2704"/>
              <a:gd name="T26" fmla="*/ 0 w 3034"/>
              <a:gd name="T27" fmla="*/ 225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4" h="2704">
                <a:moveTo>
                  <a:pt x="0" y="225"/>
                </a:moveTo>
                <a:cubicBezTo>
                  <a:pt x="480" y="79"/>
                  <a:pt x="989" y="0"/>
                  <a:pt x="1517" y="0"/>
                </a:cubicBezTo>
                <a:lnTo>
                  <a:pt x="1517" y="0"/>
                </a:lnTo>
                <a:lnTo>
                  <a:pt x="1517" y="0"/>
                </a:lnTo>
                <a:cubicBezTo>
                  <a:pt x="2044" y="0"/>
                  <a:pt x="2553" y="79"/>
                  <a:pt x="3033" y="225"/>
                </a:cubicBezTo>
                <a:lnTo>
                  <a:pt x="3033" y="225"/>
                </a:lnTo>
                <a:lnTo>
                  <a:pt x="2228" y="2703"/>
                </a:lnTo>
                <a:lnTo>
                  <a:pt x="2228" y="2703"/>
                </a:lnTo>
                <a:cubicBezTo>
                  <a:pt x="2002" y="2639"/>
                  <a:pt x="1763" y="2604"/>
                  <a:pt x="1517" y="2604"/>
                </a:cubicBezTo>
                <a:lnTo>
                  <a:pt x="1517" y="2604"/>
                </a:lnTo>
                <a:lnTo>
                  <a:pt x="1517" y="2604"/>
                </a:lnTo>
                <a:cubicBezTo>
                  <a:pt x="1270" y="2604"/>
                  <a:pt x="1032" y="2639"/>
                  <a:pt x="805" y="2703"/>
                </a:cubicBezTo>
                <a:lnTo>
                  <a:pt x="805" y="2703"/>
                </a:lnTo>
                <a:lnTo>
                  <a:pt x="0" y="225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902D31BF-B3E8-D44D-B7F6-9DB8BCB8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301" y="4823171"/>
            <a:ext cx="1142488" cy="1017944"/>
          </a:xfrm>
          <a:custGeom>
            <a:avLst/>
            <a:gdLst>
              <a:gd name="T0" fmla="*/ 1516 w 3034"/>
              <a:gd name="T1" fmla="*/ 98 h 2704"/>
              <a:gd name="T2" fmla="*/ 2228 w 3034"/>
              <a:gd name="T3" fmla="*/ 0 h 2704"/>
              <a:gd name="T4" fmla="*/ 2228 w 3034"/>
              <a:gd name="T5" fmla="*/ 0 h 2704"/>
              <a:gd name="T6" fmla="*/ 3033 w 3034"/>
              <a:gd name="T7" fmla="*/ 2478 h 2704"/>
              <a:gd name="T8" fmla="*/ 3033 w 3034"/>
              <a:gd name="T9" fmla="*/ 2478 h 2704"/>
              <a:gd name="T10" fmla="*/ 1516 w 3034"/>
              <a:gd name="T11" fmla="*/ 2703 h 2704"/>
              <a:gd name="T12" fmla="*/ 1516 w 3034"/>
              <a:gd name="T13" fmla="*/ 2703 h 2704"/>
              <a:gd name="T14" fmla="*/ 1516 w 3034"/>
              <a:gd name="T15" fmla="*/ 2703 h 2704"/>
              <a:gd name="T16" fmla="*/ 0 w 3034"/>
              <a:gd name="T17" fmla="*/ 2478 h 2704"/>
              <a:gd name="T18" fmla="*/ 0 w 3034"/>
              <a:gd name="T19" fmla="*/ 2478 h 2704"/>
              <a:gd name="T20" fmla="*/ 805 w 3034"/>
              <a:gd name="T21" fmla="*/ 0 h 2704"/>
              <a:gd name="T22" fmla="*/ 805 w 3034"/>
              <a:gd name="T23" fmla="*/ 0 h 2704"/>
              <a:gd name="T24" fmla="*/ 1516 w 3034"/>
              <a:gd name="T25" fmla="*/ 98 h 2704"/>
              <a:gd name="T26" fmla="*/ 1516 w 3034"/>
              <a:gd name="T27" fmla="*/ 98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4" h="2704">
                <a:moveTo>
                  <a:pt x="1516" y="98"/>
                </a:moveTo>
                <a:cubicBezTo>
                  <a:pt x="1763" y="98"/>
                  <a:pt x="2002" y="64"/>
                  <a:pt x="2228" y="0"/>
                </a:cubicBezTo>
                <a:lnTo>
                  <a:pt x="2228" y="0"/>
                </a:lnTo>
                <a:lnTo>
                  <a:pt x="3033" y="2478"/>
                </a:lnTo>
                <a:lnTo>
                  <a:pt x="3033" y="2478"/>
                </a:lnTo>
                <a:cubicBezTo>
                  <a:pt x="2554" y="2624"/>
                  <a:pt x="2044" y="2703"/>
                  <a:pt x="1516" y="2703"/>
                </a:cubicBezTo>
                <a:lnTo>
                  <a:pt x="1516" y="2703"/>
                </a:lnTo>
                <a:lnTo>
                  <a:pt x="1516" y="2703"/>
                </a:lnTo>
                <a:cubicBezTo>
                  <a:pt x="989" y="2703"/>
                  <a:pt x="480" y="2624"/>
                  <a:pt x="0" y="2478"/>
                </a:cubicBezTo>
                <a:lnTo>
                  <a:pt x="0" y="2478"/>
                </a:lnTo>
                <a:lnTo>
                  <a:pt x="805" y="0"/>
                </a:lnTo>
                <a:lnTo>
                  <a:pt x="805" y="0"/>
                </a:lnTo>
                <a:cubicBezTo>
                  <a:pt x="1031" y="64"/>
                  <a:pt x="1270" y="98"/>
                  <a:pt x="1516" y="98"/>
                </a:cubicBezTo>
                <a:lnTo>
                  <a:pt x="1516" y="98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A26B2A6-B67F-6343-BA1C-2AEE8A6D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645" y="4486071"/>
            <a:ext cx="1227179" cy="1248766"/>
          </a:xfrm>
          <a:custGeom>
            <a:avLst/>
            <a:gdLst>
              <a:gd name="T0" fmla="*/ 0 w 3259"/>
              <a:gd name="T1" fmla="*/ 837 h 3316"/>
              <a:gd name="T2" fmla="*/ 1150 w 3259"/>
              <a:gd name="T3" fmla="*/ 0 h 3316"/>
              <a:gd name="T4" fmla="*/ 1150 w 3259"/>
              <a:gd name="T5" fmla="*/ 0 h 3316"/>
              <a:gd name="T6" fmla="*/ 3258 w 3259"/>
              <a:gd name="T7" fmla="*/ 1531 h 3316"/>
              <a:gd name="T8" fmla="*/ 3258 w 3259"/>
              <a:gd name="T9" fmla="*/ 1531 h 3316"/>
              <a:gd name="T10" fmla="*/ 805 w 3259"/>
              <a:gd name="T11" fmla="*/ 3315 h 3316"/>
              <a:gd name="T12" fmla="*/ 805 w 3259"/>
              <a:gd name="T13" fmla="*/ 3315 h 3316"/>
              <a:gd name="T14" fmla="*/ 0 w 3259"/>
              <a:gd name="T15" fmla="*/ 837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59" h="3316">
                <a:moveTo>
                  <a:pt x="0" y="837"/>
                </a:moveTo>
                <a:cubicBezTo>
                  <a:pt x="457" y="669"/>
                  <a:pt x="854" y="376"/>
                  <a:pt x="1150" y="0"/>
                </a:cubicBezTo>
                <a:lnTo>
                  <a:pt x="1150" y="0"/>
                </a:lnTo>
                <a:lnTo>
                  <a:pt x="3258" y="1531"/>
                </a:lnTo>
                <a:lnTo>
                  <a:pt x="3258" y="1531"/>
                </a:lnTo>
                <a:cubicBezTo>
                  <a:pt x="2641" y="2346"/>
                  <a:pt x="1790" y="2974"/>
                  <a:pt x="805" y="3315"/>
                </a:cubicBezTo>
                <a:lnTo>
                  <a:pt x="805" y="3315"/>
                </a:lnTo>
                <a:lnTo>
                  <a:pt x="0" y="837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755D6613-6445-7A45-85AE-AC17E567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235" y="3916487"/>
            <a:ext cx="1147469" cy="1086028"/>
          </a:xfrm>
          <a:custGeom>
            <a:avLst/>
            <a:gdLst>
              <a:gd name="T0" fmla="*/ 440 w 3046"/>
              <a:gd name="T1" fmla="*/ 0 h 2885"/>
              <a:gd name="T2" fmla="*/ 3045 w 3046"/>
              <a:gd name="T3" fmla="*/ 0 h 2885"/>
              <a:gd name="T4" fmla="*/ 3045 w 3046"/>
              <a:gd name="T5" fmla="*/ 0 h 2885"/>
              <a:gd name="T6" fmla="*/ 2108 w 3046"/>
              <a:gd name="T7" fmla="*/ 2884 h 2885"/>
              <a:gd name="T8" fmla="*/ 2108 w 3046"/>
              <a:gd name="T9" fmla="*/ 2884 h 2885"/>
              <a:gd name="T10" fmla="*/ 0 w 3046"/>
              <a:gd name="T11" fmla="*/ 1353 h 2885"/>
              <a:gd name="T12" fmla="*/ 0 w 3046"/>
              <a:gd name="T13" fmla="*/ 1353 h 2885"/>
              <a:gd name="T14" fmla="*/ 440 w 3046"/>
              <a:gd name="T15" fmla="*/ 0 h 2885"/>
              <a:gd name="T16" fmla="*/ 440 w 3046"/>
              <a:gd name="T17" fmla="*/ 0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46" h="2885">
                <a:moveTo>
                  <a:pt x="440" y="0"/>
                </a:moveTo>
                <a:lnTo>
                  <a:pt x="3045" y="0"/>
                </a:lnTo>
                <a:lnTo>
                  <a:pt x="3045" y="0"/>
                </a:lnTo>
                <a:cubicBezTo>
                  <a:pt x="3025" y="1072"/>
                  <a:pt x="2682" y="2064"/>
                  <a:pt x="2108" y="2884"/>
                </a:cubicBezTo>
                <a:lnTo>
                  <a:pt x="2108" y="2884"/>
                </a:lnTo>
                <a:lnTo>
                  <a:pt x="0" y="1353"/>
                </a:lnTo>
                <a:lnTo>
                  <a:pt x="0" y="1353"/>
                </a:lnTo>
                <a:cubicBezTo>
                  <a:pt x="262" y="964"/>
                  <a:pt x="421" y="500"/>
                  <a:pt x="440" y="0"/>
                </a:cubicBezTo>
                <a:lnTo>
                  <a:pt x="44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8C41207C-218D-2247-AA71-12664288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66" y="4486071"/>
            <a:ext cx="1227178" cy="1248766"/>
          </a:xfrm>
          <a:custGeom>
            <a:avLst/>
            <a:gdLst>
              <a:gd name="T0" fmla="*/ 0 w 3259"/>
              <a:gd name="T1" fmla="*/ 1531 h 3316"/>
              <a:gd name="T2" fmla="*/ 2106 w 3259"/>
              <a:gd name="T3" fmla="*/ 0 h 3316"/>
              <a:gd name="T4" fmla="*/ 2106 w 3259"/>
              <a:gd name="T5" fmla="*/ 0 h 3316"/>
              <a:gd name="T6" fmla="*/ 3258 w 3259"/>
              <a:gd name="T7" fmla="*/ 837 h 3316"/>
              <a:gd name="T8" fmla="*/ 3258 w 3259"/>
              <a:gd name="T9" fmla="*/ 837 h 3316"/>
              <a:gd name="T10" fmla="*/ 2452 w 3259"/>
              <a:gd name="T11" fmla="*/ 3315 h 3316"/>
              <a:gd name="T12" fmla="*/ 2452 w 3259"/>
              <a:gd name="T13" fmla="*/ 3315 h 3316"/>
              <a:gd name="T14" fmla="*/ 0 w 3259"/>
              <a:gd name="T15" fmla="*/ 1531 h 3316"/>
              <a:gd name="T16" fmla="*/ 0 w 3259"/>
              <a:gd name="T17" fmla="*/ 1531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9" h="3316">
                <a:moveTo>
                  <a:pt x="0" y="1531"/>
                </a:moveTo>
                <a:lnTo>
                  <a:pt x="2106" y="0"/>
                </a:lnTo>
                <a:lnTo>
                  <a:pt x="2106" y="0"/>
                </a:lnTo>
                <a:cubicBezTo>
                  <a:pt x="2402" y="376"/>
                  <a:pt x="2800" y="669"/>
                  <a:pt x="3258" y="837"/>
                </a:cubicBezTo>
                <a:lnTo>
                  <a:pt x="3258" y="837"/>
                </a:lnTo>
                <a:lnTo>
                  <a:pt x="2452" y="3315"/>
                </a:lnTo>
                <a:lnTo>
                  <a:pt x="2452" y="3315"/>
                </a:lnTo>
                <a:cubicBezTo>
                  <a:pt x="1467" y="2974"/>
                  <a:pt x="616" y="2346"/>
                  <a:pt x="0" y="1531"/>
                </a:cubicBezTo>
                <a:lnTo>
                  <a:pt x="0" y="1531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29864A0B-B102-3745-99D7-41525DEF7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385" y="3916487"/>
            <a:ext cx="1147470" cy="1086028"/>
          </a:xfrm>
          <a:custGeom>
            <a:avLst/>
            <a:gdLst>
              <a:gd name="T0" fmla="*/ 0 w 3045"/>
              <a:gd name="T1" fmla="*/ 0 h 2885"/>
              <a:gd name="T2" fmla="*/ 2604 w 3045"/>
              <a:gd name="T3" fmla="*/ 0 h 2885"/>
              <a:gd name="T4" fmla="*/ 2604 w 3045"/>
              <a:gd name="T5" fmla="*/ 0 h 2885"/>
              <a:gd name="T6" fmla="*/ 3044 w 3045"/>
              <a:gd name="T7" fmla="*/ 1353 h 2885"/>
              <a:gd name="T8" fmla="*/ 3044 w 3045"/>
              <a:gd name="T9" fmla="*/ 1353 h 2885"/>
              <a:gd name="T10" fmla="*/ 937 w 3045"/>
              <a:gd name="T11" fmla="*/ 2884 h 2885"/>
              <a:gd name="T12" fmla="*/ 937 w 3045"/>
              <a:gd name="T13" fmla="*/ 2884 h 2885"/>
              <a:gd name="T14" fmla="*/ 0 w 3045"/>
              <a:gd name="T15" fmla="*/ 0 h 2885"/>
              <a:gd name="T16" fmla="*/ 0 w 3045"/>
              <a:gd name="T17" fmla="*/ 0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45" h="2885">
                <a:moveTo>
                  <a:pt x="0" y="0"/>
                </a:moveTo>
                <a:lnTo>
                  <a:pt x="2604" y="0"/>
                </a:lnTo>
                <a:lnTo>
                  <a:pt x="2604" y="0"/>
                </a:lnTo>
                <a:cubicBezTo>
                  <a:pt x="2623" y="500"/>
                  <a:pt x="2782" y="964"/>
                  <a:pt x="3044" y="1353"/>
                </a:cubicBezTo>
                <a:lnTo>
                  <a:pt x="3044" y="1353"/>
                </a:lnTo>
                <a:lnTo>
                  <a:pt x="937" y="2884"/>
                </a:lnTo>
                <a:lnTo>
                  <a:pt x="937" y="2884"/>
                </a:lnTo>
                <a:cubicBezTo>
                  <a:pt x="364" y="2064"/>
                  <a:pt x="20" y="1072"/>
                  <a:pt x="0" y="0"/>
                </a:cubicBez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9CB6FB8A-F09F-1B46-B806-9F76B7C15FE3}"/>
              </a:ext>
            </a:extLst>
          </p:cNvPr>
          <p:cNvSpPr/>
          <p:nvPr/>
        </p:nvSpPr>
        <p:spPr>
          <a:xfrm>
            <a:off x="5506037" y="1918795"/>
            <a:ext cx="1179926" cy="1911342"/>
          </a:xfrm>
          <a:prstGeom prst="upArrow">
            <a:avLst>
              <a:gd name="adj1" fmla="val 83678"/>
              <a:gd name="adj2" fmla="val 301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 panose="020B03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A0CF4-755E-EC44-B22A-9F8D8A6C2D38}"/>
              </a:ext>
            </a:extLst>
          </p:cNvPr>
          <p:cNvSpPr txBox="1"/>
          <p:nvPr/>
        </p:nvSpPr>
        <p:spPr>
          <a:xfrm>
            <a:off x="1361895" y="2131835"/>
            <a:ext cx="612667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3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7F677-DA21-AA47-ABD4-5C2427D32407}"/>
              </a:ext>
            </a:extLst>
          </p:cNvPr>
          <p:cNvSpPr txBox="1"/>
          <p:nvPr/>
        </p:nvSpPr>
        <p:spPr>
          <a:xfrm>
            <a:off x="2202891" y="2457312"/>
            <a:ext cx="70243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4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C26E7D-8FAF-E245-9557-995E5440E46C}"/>
              </a:ext>
            </a:extLst>
          </p:cNvPr>
          <p:cNvSpPr txBox="1"/>
          <p:nvPr/>
        </p:nvSpPr>
        <p:spPr>
          <a:xfrm>
            <a:off x="2714462" y="3156422"/>
            <a:ext cx="731290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5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C2E4B2-2836-C943-9271-BF172464E04B}"/>
              </a:ext>
            </a:extLst>
          </p:cNvPr>
          <p:cNvSpPr txBox="1"/>
          <p:nvPr/>
        </p:nvSpPr>
        <p:spPr>
          <a:xfrm>
            <a:off x="2845047" y="3995355"/>
            <a:ext cx="739306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83F1-B7EA-3D4D-AFC7-9D1F4F49F1D8}"/>
              </a:ext>
            </a:extLst>
          </p:cNvPr>
          <p:cNvSpPr txBox="1"/>
          <p:nvPr/>
        </p:nvSpPr>
        <p:spPr>
          <a:xfrm>
            <a:off x="3375052" y="4794339"/>
            <a:ext cx="731290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03ADD1-DD6C-F14E-9CB2-E5FAAEF62DB5}"/>
              </a:ext>
            </a:extLst>
          </p:cNvPr>
          <p:cNvSpPr txBox="1"/>
          <p:nvPr/>
        </p:nvSpPr>
        <p:spPr>
          <a:xfrm>
            <a:off x="4260593" y="5080641"/>
            <a:ext cx="731290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3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5A0FE7-42E7-A345-8E63-D06772F028AF}"/>
              </a:ext>
            </a:extLst>
          </p:cNvPr>
          <p:cNvSpPr txBox="1"/>
          <p:nvPr/>
        </p:nvSpPr>
        <p:spPr>
          <a:xfrm>
            <a:off x="5139539" y="4787680"/>
            <a:ext cx="69121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4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8F9E53-18F4-4A46-8971-B2918B6121B8}"/>
              </a:ext>
            </a:extLst>
          </p:cNvPr>
          <p:cNvSpPr txBox="1"/>
          <p:nvPr/>
        </p:nvSpPr>
        <p:spPr>
          <a:xfrm>
            <a:off x="5652156" y="4008671"/>
            <a:ext cx="731290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00" b="1" dirty="0">
                <a:solidFill>
                  <a:schemeClr val="accent5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08</a:t>
            </a:r>
          </a:p>
        </p:txBody>
      </p:sp>
      <p:sp>
        <p:nvSpPr>
          <p:cNvPr id="37" name="Shape 2537">
            <a:extLst>
              <a:ext uri="{FF2B5EF4-FFF2-40B4-BE49-F238E27FC236}">
                <a16:creationId xmlns:a16="http://schemas.microsoft.com/office/drawing/2014/main" id="{41DB0089-B98C-B547-8CF0-C3A7F50AF0C3}"/>
              </a:ext>
            </a:extLst>
          </p:cNvPr>
          <p:cNvSpPr>
            <a:spLocks noChangeAspect="1"/>
          </p:cNvSpPr>
          <p:nvPr/>
        </p:nvSpPr>
        <p:spPr>
          <a:xfrm>
            <a:off x="1101643" y="3117704"/>
            <a:ext cx="174528" cy="213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8" name="Shape 2543">
            <a:extLst>
              <a:ext uri="{FF2B5EF4-FFF2-40B4-BE49-F238E27FC236}">
                <a16:creationId xmlns:a16="http://schemas.microsoft.com/office/drawing/2014/main" id="{8BA54520-2305-3E4A-90F8-EF0D2888AA97}"/>
              </a:ext>
            </a:extLst>
          </p:cNvPr>
          <p:cNvSpPr>
            <a:spLocks noChangeAspect="1"/>
          </p:cNvSpPr>
          <p:nvPr/>
        </p:nvSpPr>
        <p:spPr>
          <a:xfrm>
            <a:off x="1562403" y="2983867"/>
            <a:ext cx="213312" cy="213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9" name="Shape 2554">
            <a:extLst>
              <a:ext uri="{FF2B5EF4-FFF2-40B4-BE49-F238E27FC236}">
                <a16:creationId xmlns:a16="http://schemas.microsoft.com/office/drawing/2014/main" id="{FD340E6F-4CF2-AD4C-9E6F-20CCDDD73257}"/>
              </a:ext>
            </a:extLst>
          </p:cNvPr>
          <p:cNvSpPr>
            <a:spLocks noChangeAspect="1"/>
          </p:cNvSpPr>
          <p:nvPr/>
        </p:nvSpPr>
        <p:spPr>
          <a:xfrm>
            <a:off x="2020983" y="3133361"/>
            <a:ext cx="213312" cy="193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0" name="Shape 2591">
            <a:extLst>
              <a:ext uri="{FF2B5EF4-FFF2-40B4-BE49-F238E27FC236}">
                <a16:creationId xmlns:a16="http://schemas.microsoft.com/office/drawing/2014/main" id="{76DBB65E-3DCF-C84E-8397-9436ADF74989}"/>
              </a:ext>
            </a:extLst>
          </p:cNvPr>
          <p:cNvSpPr>
            <a:spLocks noChangeAspect="1"/>
          </p:cNvSpPr>
          <p:nvPr/>
        </p:nvSpPr>
        <p:spPr>
          <a:xfrm>
            <a:off x="3767470" y="4016578"/>
            <a:ext cx="213312" cy="213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1" name="Shape 2598">
            <a:extLst>
              <a:ext uri="{FF2B5EF4-FFF2-40B4-BE49-F238E27FC236}">
                <a16:creationId xmlns:a16="http://schemas.microsoft.com/office/drawing/2014/main" id="{D918E474-5EC2-7D43-A4F1-353E21C87386}"/>
              </a:ext>
            </a:extLst>
          </p:cNvPr>
          <p:cNvSpPr>
            <a:spLocks noChangeAspect="1"/>
          </p:cNvSpPr>
          <p:nvPr/>
        </p:nvSpPr>
        <p:spPr>
          <a:xfrm>
            <a:off x="5281101" y="4035979"/>
            <a:ext cx="213312" cy="174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2" name="Shape 2606">
            <a:extLst>
              <a:ext uri="{FF2B5EF4-FFF2-40B4-BE49-F238E27FC236}">
                <a16:creationId xmlns:a16="http://schemas.microsoft.com/office/drawing/2014/main" id="{76C12174-C318-BB43-BFF2-75A231A43E8A}"/>
              </a:ext>
            </a:extLst>
          </p:cNvPr>
          <p:cNvSpPr>
            <a:spLocks noChangeAspect="1"/>
          </p:cNvSpPr>
          <p:nvPr/>
        </p:nvSpPr>
        <p:spPr>
          <a:xfrm>
            <a:off x="4066536" y="4410589"/>
            <a:ext cx="213312" cy="213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3" name="Shape 2616">
            <a:extLst>
              <a:ext uri="{FF2B5EF4-FFF2-40B4-BE49-F238E27FC236}">
                <a16:creationId xmlns:a16="http://schemas.microsoft.com/office/drawing/2014/main" id="{514DBD0D-8E5D-EC4A-9C28-6CEF5D140803}"/>
              </a:ext>
            </a:extLst>
          </p:cNvPr>
          <p:cNvSpPr>
            <a:spLocks noChangeAspect="1"/>
          </p:cNvSpPr>
          <p:nvPr/>
        </p:nvSpPr>
        <p:spPr>
          <a:xfrm>
            <a:off x="2319664" y="3526959"/>
            <a:ext cx="213312" cy="193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4" name="Shape 2624">
            <a:extLst>
              <a:ext uri="{FF2B5EF4-FFF2-40B4-BE49-F238E27FC236}">
                <a16:creationId xmlns:a16="http://schemas.microsoft.com/office/drawing/2014/main" id="{1DC2EF48-7466-414C-8A17-873528CF7C60}"/>
              </a:ext>
            </a:extLst>
          </p:cNvPr>
          <p:cNvSpPr>
            <a:spLocks noChangeAspect="1"/>
          </p:cNvSpPr>
          <p:nvPr/>
        </p:nvSpPr>
        <p:spPr>
          <a:xfrm>
            <a:off x="4993403" y="4410589"/>
            <a:ext cx="213312" cy="213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5" name="Shape 2630">
            <a:extLst>
              <a:ext uri="{FF2B5EF4-FFF2-40B4-BE49-F238E27FC236}">
                <a16:creationId xmlns:a16="http://schemas.microsoft.com/office/drawing/2014/main" id="{75CF531D-ABF6-764C-8029-5005F7696FB1}"/>
              </a:ext>
            </a:extLst>
          </p:cNvPr>
          <p:cNvSpPr>
            <a:spLocks noChangeAspect="1"/>
          </p:cNvSpPr>
          <p:nvPr/>
        </p:nvSpPr>
        <p:spPr>
          <a:xfrm>
            <a:off x="4567366" y="4562079"/>
            <a:ext cx="116358" cy="213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C8DE2295-81C6-A94D-94C7-658AFFC16C6C}"/>
              </a:ext>
            </a:extLst>
          </p:cNvPr>
          <p:cNvSpPr txBox="1">
            <a:spLocks/>
          </p:cNvSpPr>
          <p:nvPr/>
        </p:nvSpPr>
        <p:spPr>
          <a:xfrm>
            <a:off x="6684719" y="3689839"/>
            <a:ext cx="2548971" cy="14888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Liderazgo Estratégico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Autoridades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Figuras públicas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Lideres políticos y empresariales</a:t>
            </a:r>
            <a:endParaRPr lang="es-ES_tradnl" sz="1250" b="1" dirty="0">
              <a:solidFill>
                <a:schemeClr val="tx1"/>
              </a:solidFill>
              <a:latin typeface="Avenir Next" panose="020B0503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A336404A-1208-5742-A53F-8570925D9270}"/>
              </a:ext>
            </a:extLst>
          </p:cNvPr>
          <p:cNvSpPr txBox="1">
            <a:spLocks/>
          </p:cNvSpPr>
          <p:nvPr/>
        </p:nvSpPr>
        <p:spPr>
          <a:xfrm>
            <a:off x="5652156" y="5448765"/>
            <a:ext cx="3159272" cy="29623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Disponibilidad de soluciones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8840E4DA-9CF4-CC43-96CA-98482870DACD}"/>
              </a:ext>
            </a:extLst>
          </p:cNvPr>
          <p:cNvSpPr txBox="1">
            <a:spLocks/>
          </p:cNvSpPr>
          <p:nvPr/>
        </p:nvSpPr>
        <p:spPr>
          <a:xfrm>
            <a:off x="3887957" y="5933657"/>
            <a:ext cx="2149375" cy="60401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Monitoreo y evaluación </a:t>
            </a:r>
          </a:p>
          <a:p>
            <a:pPr marL="285750" indent="-285750" algn="just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Transparencia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B1F40CBD-1BBB-EE48-8DD0-E61E11F81972}"/>
              </a:ext>
            </a:extLst>
          </p:cNvPr>
          <p:cNvSpPr txBox="1">
            <a:spLocks/>
          </p:cNvSpPr>
          <p:nvPr/>
        </p:nvSpPr>
        <p:spPr>
          <a:xfrm>
            <a:off x="515739" y="1335002"/>
            <a:ext cx="2038369" cy="29623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Crisis hídrica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6289682D-9FC4-DE4D-9678-975D7DC5FA20}"/>
              </a:ext>
            </a:extLst>
          </p:cNvPr>
          <p:cNvSpPr txBox="1">
            <a:spLocks/>
          </p:cNvSpPr>
          <p:nvPr/>
        </p:nvSpPr>
        <p:spPr>
          <a:xfrm>
            <a:off x="2620577" y="1639391"/>
            <a:ext cx="1890765" cy="83484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Falta de capacidad institucional y financiera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64DEDFD3-DDC5-4E49-B2B9-ED32A3FB62D4}"/>
              </a:ext>
            </a:extLst>
          </p:cNvPr>
          <p:cNvSpPr txBox="1">
            <a:spLocks/>
          </p:cNvSpPr>
          <p:nvPr/>
        </p:nvSpPr>
        <p:spPr>
          <a:xfrm>
            <a:off x="487434" y="4163792"/>
            <a:ext cx="2445948" cy="91178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Hacer visible lo invisible 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que somos vulnerables?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Comunicar / Educar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EFB8B9EA-C30B-6842-9508-C354EB075BF5}"/>
              </a:ext>
            </a:extLst>
          </p:cNvPr>
          <p:cNvSpPr txBox="1">
            <a:spLocks/>
          </p:cNvSpPr>
          <p:nvPr/>
        </p:nvSpPr>
        <p:spPr>
          <a:xfrm>
            <a:off x="330006" y="5458162"/>
            <a:ext cx="3864757" cy="14888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Sensibilización y participación ciudadana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Esencial para la apropiación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ciudadanos deben tener voz y voto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Fomenta sentido de pertenencia y responsabilidad</a:t>
            </a:r>
            <a:endParaRPr lang="es-ES_tradnl" sz="1250" b="1" dirty="0">
              <a:solidFill>
                <a:schemeClr val="tx1"/>
              </a:solidFill>
              <a:latin typeface="Avenir Next" panose="020B0503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647AF052-C73B-E349-8A44-2764EA74765D}"/>
              </a:ext>
            </a:extLst>
          </p:cNvPr>
          <p:cNvSpPr txBox="1">
            <a:spLocks/>
          </p:cNvSpPr>
          <p:nvPr/>
        </p:nvSpPr>
        <p:spPr>
          <a:xfrm>
            <a:off x="3566926" y="2936827"/>
            <a:ext cx="1605776" cy="83484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Fuentes de financiamiento limitadas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BEC7624-C2B7-2EB0-936E-F6984B39D6FA}"/>
              </a:ext>
            </a:extLst>
          </p:cNvPr>
          <p:cNvSpPr txBox="1">
            <a:spLocks/>
          </p:cNvSpPr>
          <p:nvPr/>
        </p:nvSpPr>
        <p:spPr>
          <a:xfrm>
            <a:off x="565245" y="561278"/>
            <a:ext cx="7732734" cy="1143000"/>
          </a:xfrm>
          <a:prstGeom prst="rect">
            <a:avLst/>
          </a:prstGeom>
        </p:spPr>
        <p:txBody>
          <a:bodyPr/>
          <a:lstStyle>
            <a:lvl1pPr algn="l" defTabSz="457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s-ES" sz="2400" dirty="0">
                <a:solidFill>
                  <a:srgbClr val="00AEEF"/>
                </a:solidFill>
                <a:latin typeface="Avenir Book" panose="02000503020000020003" pitchFamily="2" charset="0"/>
              </a:rPr>
              <a:t>Lecciones aprendidas</a:t>
            </a:r>
            <a:endParaRPr lang="en-US" sz="2400" dirty="0">
              <a:solidFill>
                <a:srgbClr val="00AEEF"/>
              </a:solidFill>
              <a:latin typeface="Avenir Book" panose="02000503020000020003" pitchFamily="2" charset="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F8E19321-8E36-5466-85A4-DDF703F3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39" y="189945"/>
            <a:ext cx="2385247" cy="878086"/>
          </a:xfrm>
          <a:prstGeom prst="rect">
            <a:avLst/>
          </a:prstGeom>
        </p:spPr>
      </p:pic>
      <p:pic>
        <p:nvPicPr>
          <p:cNvPr id="48" name="Picture 21">
            <a:extLst>
              <a:ext uri="{FF2B5EF4-FFF2-40B4-BE49-F238E27FC236}">
                <a16:creationId xmlns:a16="http://schemas.microsoft.com/office/drawing/2014/main" id="{9512A3C6-C32B-1593-E80A-71465471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5245" y="1072609"/>
            <a:ext cx="11061510" cy="12966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ráfico 62" descr="Plant With Roots con relleno sólido">
            <a:extLst>
              <a:ext uri="{FF2B5EF4-FFF2-40B4-BE49-F238E27FC236}">
                <a16:creationId xmlns:a16="http://schemas.microsoft.com/office/drawing/2014/main" id="{A45EFEB2-1472-E873-46BA-9F18B28BA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4410" y="1577256"/>
            <a:ext cx="1508403" cy="1508403"/>
          </a:xfrm>
          <a:prstGeom prst="rect">
            <a:avLst/>
          </a:prstGeom>
        </p:spPr>
      </p:pic>
      <p:pic>
        <p:nvPicPr>
          <p:cNvPr id="65" name="Gráfico 64" descr="Open hand contorno">
            <a:extLst>
              <a:ext uri="{FF2B5EF4-FFF2-40B4-BE49-F238E27FC236}">
                <a16:creationId xmlns:a16="http://schemas.microsoft.com/office/drawing/2014/main" id="{18B4BCE6-8A53-7120-5EA6-D93121133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1705" y="2310407"/>
            <a:ext cx="2312100" cy="23121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EB7B6EF-A301-C3B2-F527-55D5C004F061}"/>
              </a:ext>
            </a:extLst>
          </p:cNvPr>
          <p:cNvSpPr txBox="1">
            <a:spLocks/>
          </p:cNvSpPr>
          <p:nvPr/>
        </p:nvSpPr>
        <p:spPr>
          <a:xfrm>
            <a:off x="9644272" y="3843422"/>
            <a:ext cx="2310041" cy="83484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</a:pPr>
            <a:r>
              <a:rPr lang="es-ES_tradnl" sz="1250" b="1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Mecanismos de financiamiento innovadores para la resiliencia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CDC453-CD61-A22C-A729-51430D7167B0}"/>
              </a:ext>
            </a:extLst>
          </p:cNvPr>
          <p:cNvSpPr txBox="1">
            <a:spLocks/>
          </p:cNvSpPr>
          <p:nvPr/>
        </p:nvSpPr>
        <p:spPr>
          <a:xfrm>
            <a:off x="6372559" y="5809497"/>
            <a:ext cx="4362246" cy="91178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Opciones asequibles Fáciles de operar y mantener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Recuperación del espacio público </a:t>
            </a:r>
          </a:p>
          <a:p>
            <a:pPr marL="285750" indent="-285750" algn="l">
              <a:lnSpc>
                <a:spcPts val="2050"/>
              </a:lnSpc>
              <a:buFont typeface="Arial" panose="020B0604020202020204" pitchFamily="34" charset="0"/>
              <a:buChar char="•"/>
            </a:pPr>
            <a:r>
              <a:rPr lang="es-ES_tradnl" sz="1250" dirty="0">
                <a:solidFill>
                  <a:schemeClr val="tx1"/>
                </a:solidFill>
                <a:latin typeface="Avenir Next" panose="020B05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Medios de vida más resilientes</a:t>
            </a:r>
          </a:p>
        </p:txBody>
      </p:sp>
    </p:spTree>
    <p:extLst>
      <p:ext uri="{BB962C8B-B14F-4D97-AF65-F5344CB8AC3E}">
        <p14:creationId xmlns:p14="http://schemas.microsoft.com/office/powerpoint/2010/main" val="32560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2823CC-3B1D-7273-4026-FC2F2E218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53013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54BBCA-9D40-7F4D-AFF6-C3473886F310}"/>
              </a:ext>
            </a:extLst>
          </p:cNvPr>
          <p:cNvSpPr txBox="1"/>
          <p:nvPr/>
        </p:nvSpPr>
        <p:spPr>
          <a:xfrm>
            <a:off x="9963468" y="5610147"/>
            <a:ext cx="269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00B0F0"/>
                </a:solidFill>
                <a:latin typeface="Avenir Book" panose="02000503020000020003" pitchFamily="2" charset="0"/>
              </a:rPr>
              <a:t>Sergio Angón</a:t>
            </a:r>
          </a:p>
          <a:p>
            <a:endParaRPr lang="es-MX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00B0F0"/>
              </a:solidFill>
              <a:latin typeface="Avenir Book" panose="02000503020000020003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D8D79EA-F7A8-67C2-3285-DBD81E73B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67" b="15426"/>
          <a:stretch/>
        </p:blipFill>
        <p:spPr>
          <a:xfrm>
            <a:off x="5941030" y="5610147"/>
            <a:ext cx="1525778" cy="9792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F29295-6016-01A9-CF38-CB920840AAA5}"/>
              </a:ext>
            </a:extLst>
          </p:cNvPr>
          <p:cNvSpPr txBox="1"/>
          <p:nvPr/>
        </p:nvSpPr>
        <p:spPr>
          <a:xfrm>
            <a:off x="967004" y="5712874"/>
            <a:ext cx="3073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rgbClr val="00AEEF"/>
                </a:solidFill>
                <a:latin typeface="Avenir Next" panose="020B0503020202020204" pitchFamily="34" charset="0"/>
              </a:rPr>
              <a:t>¡GRACIAS!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FD5094-68B9-764E-C858-54D851BEB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51" b="34612"/>
          <a:stretch/>
        </p:blipFill>
        <p:spPr>
          <a:xfrm>
            <a:off x="3726106" y="-12700"/>
            <a:ext cx="4961350" cy="17036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3EEB0C-9B61-E475-BA13-D216F4995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396" y="5922949"/>
            <a:ext cx="749300" cy="749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A31D78-53D9-C46A-7B33-73F42B1C9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9476" y="6226486"/>
            <a:ext cx="261920" cy="2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8839"/>
      </p:ext>
    </p:extLst>
  </p:cSld>
  <p:clrMapOvr>
    <a:masterClrMapping/>
  </p:clrMapOvr>
</p:sld>
</file>

<file path=ppt/theme/theme1.xml><?xml version="1.0" encoding="utf-8"?>
<a:theme xmlns:a="http://schemas.openxmlformats.org/drawingml/2006/main" name="UNEP_EbA Xalapa_SAR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717</Words>
  <Application>Microsoft Macintosh PowerPoint</Application>
  <PresentationFormat>Panorámica</PresentationFormat>
  <Paragraphs>117</Paragraphs>
  <Slides>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7</vt:i4>
      </vt:variant>
    </vt:vector>
  </HeadingPairs>
  <TitlesOfParts>
    <vt:vector size="20" baseType="lpstr">
      <vt:lpstr>Arial</vt:lpstr>
      <vt:lpstr>Avenir book</vt:lpstr>
      <vt:lpstr>Avenir book</vt:lpstr>
      <vt:lpstr>Avenir Next</vt:lpstr>
      <vt:lpstr>Calibri</vt:lpstr>
      <vt:lpstr>Open Sans Light</vt:lpstr>
      <vt:lpstr>Open Sans Semibold</vt:lpstr>
      <vt:lpstr>Poppins SemiBold</vt:lpstr>
      <vt:lpstr>Roboto Regular</vt:lpstr>
      <vt:lpstr>Wingdings</vt:lpstr>
      <vt:lpstr>UNEP_EbA Xalapa_SAR</vt:lpstr>
      <vt:lpstr>1_Office Theme</vt:lpstr>
      <vt:lpstr>7_Office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Construcción de resiliencia climática en sistemas urbanos  A través de la Adaptación basada en Ecosistemas (AbE) en América Latina y el Caribe </dc:title>
  <dc:creator>Sergio Alfredo Angon Rodriguez</dc:creator>
  <cp:lastModifiedBy>Sergio Alfredo Angon Rodriguez</cp:lastModifiedBy>
  <cp:revision>130</cp:revision>
  <dcterms:created xsi:type="dcterms:W3CDTF">2020-02-26T02:28:53Z</dcterms:created>
  <dcterms:modified xsi:type="dcterms:W3CDTF">2023-08-02T02:17:00Z</dcterms:modified>
</cp:coreProperties>
</file>